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5" r:id="rId9"/>
    <p:sldId id="266" r:id="rId10"/>
    <p:sldId id="282" r:id="rId11"/>
    <p:sldId id="270" r:id="rId12"/>
    <p:sldId id="281" r:id="rId13"/>
    <p:sldId id="263" r:id="rId14"/>
    <p:sldId id="267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69" r:id="rId26"/>
    <p:sldId id="268" r:id="rId27"/>
    <p:sldId id="283" r:id="rId28"/>
    <p:sldId id="296" r:id="rId29"/>
    <p:sldId id="285" r:id="rId30"/>
    <p:sldId id="286" r:id="rId31"/>
    <p:sldId id="290" r:id="rId32"/>
    <p:sldId id="288" r:id="rId33"/>
    <p:sldId id="291" r:id="rId34"/>
    <p:sldId id="292" r:id="rId35"/>
    <p:sldId id="294" r:id="rId36"/>
    <p:sldId id="310" r:id="rId37"/>
    <p:sldId id="293" r:id="rId38"/>
    <p:sldId id="289" r:id="rId39"/>
    <p:sldId id="336" r:id="rId40"/>
    <p:sldId id="295" r:id="rId41"/>
    <p:sldId id="297" r:id="rId42"/>
    <p:sldId id="300" r:id="rId43"/>
    <p:sldId id="298" r:id="rId44"/>
    <p:sldId id="305" r:id="rId45"/>
    <p:sldId id="306" r:id="rId46"/>
    <p:sldId id="303" r:id="rId47"/>
    <p:sldId id="301" r:id="rId48"/>
    <p:sldId id="311" r:id="rId49"/>
    <p:sldId id="312" r:id="rId50"/>
    <p:sldId id="313" r:id="rId51"/>
    <p:sldId id="315" r:id="rId52"/>
    <p:sldId id="304" r:id="rId53"/>
    <p:sldId id="308" r:id="rId54"/>
    <p:sldId id="307" r:id="rId55"/>
    <p:sldId id="344" r:id="rId56"/>
    <p:sldId id="316" r:id="rId57"/>
    <p:sldId id="317" r:id="rId58"/>
    <p:sldId id="318" r:id="rId59"/>
    <p:sldId id="314" r:id="rId60"/>
    <p:sldId id="309" r:id="rId61"/>
    <p:sldId id="319" r:id="rId62"/>
    <p:sldId id="320" r:id="rId63"/>
    <p:sldId id="337" r:id="rId64"/>
    <p:sldId id="339" r:id="rId65"/>
    <p:sldId id="338" r:id="rId66"/>
    <p:sldId id="299" r:id="rId67"/>
    <p:sldId id="321" r:id="rId68"/>
    <p:sldId id="340" r:id="rId69"/>
    <p:sldId id="327" r:id="rId70"/>
    <p:sldId id="324" r:id="rId71"/>
    <p:sldId id="326" r:id="rId72"/>
    <p:sldId id="341" r:id="rId73"/>
    <p:sldId id="325" r:id="rId74"/>
    <p:sldId id="322" r:id="rId75"/>
    <p:sldId id="328" r:id="rId76"/>
    <p:sldId id="329" r:id="rId77"/>
    <p:sldId id="343" r:id="rId78"/>
    <p:sldId id="330" r:id="rId79"/>
    <p:sldId id="331" r:id="rId80"/>
    <p:sldId id="332" r:id="rId81"/>
    <p:sldId id="334" r:id="rId82"/>
    <p:sldId id="333" r:id="rId83"/>
    <p:sldId id="335" r:id="rId84"/>
    <p:sldId id="323" r:id="rId8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-576" y="-1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3E399-671B-47A6-91D0-123877ED563F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919AD-8C9C-4365-B0CD-EDD6A6F44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648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cropped</a:t>
            </a:r>
            <a:r>
              <a:rPr lang="en-US" baseline="0" dirty="0" smtClean="0"/>
              <a:t> face data: E:\2020\EllieService\Eye_Blink_detection\data</a:t>
            </a:r>
            <a:endParaRPr lang="en-US" dirty="0" smtClean="0"/>
          </a:p>
          <a:p>
            <a:r>
              <a:rPr lang="en-US" dirty="0" smtClean="0"/>
              <a:t>data and </a:t>
            </a:r>
            <a:r>
              <a:rPr lang="en-US" dirty="0" err="1" smtClean="0"/>
              <a:t>code_path</a:t>
            </a:r>
            <a:r>
              <a:rPr lang="en-US" dirty="0" smtClean="0"/>
              <a:t>: E:\2020\EllieService\Eye_Blink_detection\training_eb_v1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919AD-8C9C-4365-B0CD-EDD6A6F44580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97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data_path</a:t>
            </a:r>
            <a:r>
              <a:rPr lang="en-US" smtClean="0"/>
              <a:t>: E</a:t>
            </a:r>
            <a:r>
              <a:rPr lang="en-US" dirty="0" smtClean="0"/>
              <a:t>:\2020\</a:t>
            </a:r>
            <a:r>
              <a:rPr lang="en-US" dirty="0" err="1" smtClean="0"/>
              <a:t>EllieService</a:t>
            </a:r>
            <a:r>
              <a:rPr lang="en-US" dirty="0" smtClean="0"/>
              <a:t>\</a:t>
            </a:r>
            <a:r>
              <a:rPr lang="en-US" dirty="0" err="1" smtClean="0"/>
              <a:t>Eye_Blink_detection</a:t>
            </a:r>
            <a:r>
              <a:rPr lang="en-US" dirty="0" smtClean="0"/>
              <a:t>\data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919AD-8C9C-4365-B0CD-EDD6A6F44580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166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2B55-D091-45B1-AA17-F8971F382ED4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B73A-A515-4745-9411-561D65361C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740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2B55-D091-45B1-AA17-F8971F382ED4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B73A-A515-4745-9411-561D65361C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1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2B55-D091-45B1-AA17-F8971F382ED4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B73A-A515-4745-9411-561D65361C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60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2B55-D091-45B1-AA17-F8971F382ED4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B73A-A515-4745-9411-561D65361C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70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2B55-D091-45B1-AA17-F8971F382ED4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B73A-A515-4745-9411-561D65361C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35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2B55-D091-45B1-AA17-F8971F382ED4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B73A-A515-4745-9411-561D65361C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888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2B55-D091-45B1-AA17-F8971F382ED4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B73A-A515-4745-9411-561D65361C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503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2B55-D091-45B1-AA17-F8971F382ED4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B73A-A515-4745-9411-561D65361C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37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2B55-D091-45B1-AA17-F8971F382ED4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B73A-A515-4745-9411-561D65361C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69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2B55-D091-45B1-AA17-F8971F382ED4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B73A-A515-4745-9411-561D65361C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550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2B55-D091-45B1-AA17-F8971F382ED4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B73A-A515-4745-9411-561D65361C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5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92B55-D091-45B1-AA17-F8971F382ED4}" type="datetimeFigureOut">
              <a:rPr lang="en-IN" smtClean="0"/>
              <a:t>11-06-2021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9B73A-A515-4745-9411-561D65361C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23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train/SequenceExample" TargetMode="External"/><Relationship Id="rId2" Type="http://schemas.openxmlformats.org/officeDocument/2006/relationships/hyperlink" Target="https://www.tensorflow.org/api_docs/python/tf/train/Exampl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nsorflow.org/api_docs/python/tf/python_io/TFRecordWriter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jalammar/intro-to-data-input-pipelines-with-tf-data" TargetMode="External"/><Relationship Id="rId3" Type="http://schemas.openxmlformats.org/officeDocument/2006/relationships/hyperlink" Target="https://www.youtube.com/watch?v=ZnukSLKEw34" TargetMode="External"/><Relationship Id="rId7" Type="http://schemas.openxmlformats.org/officeDocument/2006/relationships/hyperlink" Target="https://zhuanlan.zhihu.com/p/93999898" TargetMode="External"/><Relationship Id="rId12" Type="http://schemas.openxmlformats.org/officeDocument/2006/relationships/hyperlink" Target="https://docs.nvidia.com/deeplearning/dali/user-guide/docs/examples/getting%20started.html#:~:text=the%20overall%20throughput.-,Pipeline,dali" TargetMode="External"/><Relationship Id="rId2" Type="http://schemas.openxmlformats.org/officeDocument/2006/relationships/hyperlink" Target="https://www.youtube.com/watch?v=uIcqeP7MFH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guide/data_performance_analysis" TargetMode="External"/><Relationship Id="rId11" Type="http://schemas.openxmlformats.org/officeDocument/2006/relationships/hyperlink" Target="https://developer.nvidia.com/blog/gpudirect-storage-moving-data-pipeline-into-the-fast-lane/" TargetMode="External"/><Relationship Id="rId5" Type="http://schemas.openxmlformats.org/officeDocument/2006/relationships/hyperlink" Target="https://www.tensorflow.org/guide/data_performance" TargetMode="External"/><Relationship Id="rId10" Type="http://schemas.openxmlformats.org/officeDocument/2006/relationships/hyperlink" Target="https://heartbeat.fritz.ai/building-a-data-pipeline-with-tensorflow-3047656b5095" TargetMode="External"/><Relationship Id="rId4" Type="http://schemas.openxmlformats.org/officeDocument/2006/relationships/hyperlink" Target="https://www.tensorflow.org/guide/data" TargetMode="External"/><Relationship Id="rId9" Type="http://schemas.openxmlformats.org/officeDocument/2006/relationships/hyperlink" Target="https://towardsdatascience.com/how-to-reduce-training-time-for-a-deep-learning-model-using-tf-data-43e1989d296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analytics-vidhya/2d-convolution-using-python-numpy-43442ff5f381" TargetMode="External"/><Relationship Id="rId3" Type="http://schemas.openxmlformats.org/officeDocument/2006/relationships/hyperlink" Target="http://datahacker.rs/what-is-padding-cnn/" TargetMode="External"/><Relationship Id="rId7" Type="http://schemas.openxmlformats.org/officeDocument/2006/relationships/hyperlink" Target="https://colab.research.google.com/github/lmoroney/dlaicourse/blob/master/Course%202%20-%20Part%202%20-%20Lesson%202%20-%20Notebook.ipynb" TargetMode="External"/><Relationship Id="rId2" Type="http://schemas.openxmlformats.org/officeDocument/2006/relationships/hyperlink" Target="https://medium.com/apache-mxnet/multi-channel-convolutions-explained-with-ms-excel-9bbf8eb7710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.plainenglish.io/building-and-training-a-convolutional-neural-network-cnn-from-scratch-9a64bcc62c1" TargetMode="External"/><Relationship Id="rId5" Type="http://schemas.openxmlformats.org/officeDocument/2006/relationships/hyperlink" Target="https://www.simplilearn.com/tutorials/deep-learning-tutorial/convolutional-neural-network" TargetMode="External"/><Relationship Id="rId10" Type="http://schemas.openxmlformats.org/officeDocument/2006/relationships/hyperlink" Target="http://datahacker.rs/edge-detection/" TargetMode="External"/><Relationship Id="rId4" Type="http://schemas.openxmlformats.org/officeDocument/2006/relationships/hyperlink" Target="https://gfycat.com/affectionatememorablegreyhounddog-artificial-intelligence-neural-networks" TargetMode="External"/><Relationship Id="rId9" Type="http://schemas.openxmlformats.org/officeDocument/2006/relationships/hyperlink" Target="https://towardsdatascience.com/building-convolutional-neural-network-using-numpy-from-scratch-b30aac50e50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tensorboard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AOcjicFr1Y" TargetMode="External"/><Relationship Id="rId2" Type="http://schemas.openxmlformats.org/officeDocument/2006/relationships/hyperlink" Target="https://medium.com/@zurister/depth-wise-convolution-and-depth-wise-separable-convolution-37346565d4e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42883547/intuitive-understanding-of-1d-2d-and-3d-convolutions-in-convolutional-neural-n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comprehensive-hands-on-guide-to-transfer-learning-with-real-world-applications-in-deep-learning-212bf3b2f27a" TargetMode="External"/><Relationship Id="rId2" Type="http://schemas.openxmlformats.org/officeDocument/2006/relationships/hyperlink" Target="https://www.tensorflow.org/tutorials/images/transfer_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i.googleblog.com/2018/04/mobilenetv2-next-generation-of-on.html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host.robots.ox.ac.uk/pascal/VOC/voc2012/" TargetMode="External"/><Relationship Id="rId2" Type="http://schemas.openxmlformats.org/officeDocument/2006/relationships/hyperlink" Target="https://cocodataset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QdWidmgLwbw&amp;list=PL1GQaVhO4f_jLxOokW7CS5kY_J1t1T17S&amp;index=13" TargetMode="External"/><Relationship Id="rId3" Type="http://schemas.openxmlformats.org/officeDocument/2006/relationships/hyperlink" Target="https://www.programmersought.com/article/3140867623/" TargetMode="External"/><Relationship Id="rId7" Type="http://schemas.openxmlformats.org/officeDocument/2006/relationships/hyperlink" Target="https://www.youtube.com/watch?v=QdWidmgLwbw&amp;list=PL1GQaVhO4f_jLxOokW7CS5kY_J1t1T17S&amp;index=12" TargetMode="External"/><Relationship Id="rId12" Type="http://schemas.openxmlformats.org/officeDocument/2006/relationships/image" Target="../media/image49.jpeg"/><Relationship Id="rId2" Type="http://schemas.openxmlformats.org/officeDocument/2006/relationships/hyperlink" Target="https://www.kdnuggets.com/2020/08/metrics-evaluate-deep-learning-object-detector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ensorflow/models/blob/master/research/object_detection/g3doc/tf2_detection_zoo.md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github.com/tensorflow/models/blob/master/research/object_detection/g3doc/tf1_detection_zoo.md" TargetMode="External"/><Relationship Id="rId10" Type="http://schemas.openxmlformats.org/officeDocument/2006/relationships/hyperlink" Target="https://www.youtube.com/watch?v=oz2dDzsbXr8&amp;list=PL1GQaVhO4f_jLxOokW7CS5kY_J1t1T17S&amp;index=15" TargetMode="External"/><Relationship Id="rId4" Type="http://schemas.openxmlformats.org/officeDocument/2006/relationships/hyperlink" Target="https://blog.paperspace.com/mean-average-precision/" TargetMode="External"/><Relationship Id="rId9" Type="http://schemas.openxmlformats.org/officeDocument/2006/relationships/hyperlink" Target="https://www.youtube.com/watch?v=t98TA2RYQvw&amp;list=PL1GQaVhO4f_jLxOokW7CS5kY_J1t1T17S&amp;index=14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nsorflow/models/tree/master/research/object_detection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blob/master/research/object_detection/g3doc/tf2_detection_zoo.md" TargetMode="External"/><Relationship Id="rId2" Type="http://schemas.openxmlformats.org/officeDocument/2006/relationships/hyperlink" Target="https://github.com/tensorflow/models/blob/master/research/object_detection/g3doc/tf1_detection_zoo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nsorflow-object-detection-api-tutorial.readthedocs.io/en/latest/index.html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implementing-single-shot-detector-ssd-in-keras-part-v-predictions-decoding-2305a6e4c7a1" TargetMode="External"/><Relationship Id="rId3" Type="http://schemas.openxmlformats.org/officeDocument/2006/relationships/hyperlink" Target="https://arxiv.org/pdf/1904.06805.pdf" TargetMode="External"/><Relationship Id="rId7" Type="http://schemas.openxmlformats.org/officeDocument/2006/relationships/hyperlink" Target="https://towardsdatascience.com/implementing-single-shot-detector-ssd-in-keras-part-iv-data-augmentation-59c9f230a910" TargetMode="External"/><Relationship Id="rId2" Type="http://schemas.openxmlformats.org/officeDocument/2006/relationships/hyperlink" Target="https://arxiv.org/pdf/1512.02325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implementing-single-shot-detector-ssd-in-keras-part-iii-data-preparation-624ba37f5924" TargetMode="External"/><Relationship Id="rId5" Type="http://schemas.openxmlformats.org/officeDocument/2006/relationships/hyperlink" Target="https://towardsdatascience.com/implementing-single-shot-detector-ssd-in-keras-part-ii-loss-functions-4f43c292ad2a" TargetMode="External"/><Relationship Id="rId4" Type="http://schemas.openxmlformats.org/officeDocument/2006/relationships/hyperlink" Target="https://towardsdatascience.com/implementing-ssd-in-keras-part-i-network-structure-da3323f11cff" TargetMode="External"/><Relationship Id="rId9" Type="http://schemas.openxmlformats.org/officeDocument/2006/relationships/hyperlink" Target="https://dhruvs.space/posts/understanding-object-detection-part-4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8/03/mobile-real-time-video-segmentation.html" TargetMode="External"/><Relationship Id="rId2" Type="http://schemas.openxmlformats.org/officeDocument/2006/relationships/hyperlink" Target="https://ai.googleblog.com/2017/10/portrait-mode-on-pixel-2-and-pixel-2-xl.html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dataset.org/#detection-2020" TargetMode="External"/><Relationship Id="rId7" Type="http://schemas.openxmlformats.org/officeDocument/2006/relationships/hyperlink" Target="https://www.tensorflow.org/lite/examples/segmentation/overview" TargetMode="External"/><Relationship Id="rId2" Type="http://schemas.openxmlformats.org/officeDocument/2006/relationships/hyperlink" Target="https://www.cityscapes-datase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oups.csail.mit.edu/vision/datasets/ADE20K/" TargetMode="External"/><Relationship Id="rId5" Type="http://schemas.openxmlformats.org/officeDocument/2006/relationships/hyperlink" Target="https://research.mapillary.com/eccv18/" TargetMode="External"/><Relationship Id="rId4" Type="http://schemas.openxmlformats.org/officeDocument/2006/relationships/hyperlink" Target="https://cs.stanford.edu/~roozbeh/pascal-context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5.04597.pdf" TargetMode="External"/><Relationship Id="rId2" Type="http://schemas.openxmlformats.org/officeDocument/2006/relationships/hyperlink" Target="https://www.tensorflow.org/tutorials/images/segment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llab.lge.com/main/x/vsVERg" TargetMode="External"/><Relationship Id="rId4" Type="http://schemas.openxmlformats.org/officeDocument/2006/relationships/hyperlink" Target="https://ai.googleblog.com/2018/03/semantic-image-segmentation-with.html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intermediate/flask_rest_api_tutorial.html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fx/serving/docker" TargetMode="External"/><Relationship Id="rId2" Type="http://schemas.openxmlformats.org/officeDocument/2006/relationships/hyperlink" Target="https://www.tensorflow.org/tfx/tutorials/serving/rest_simpl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serving-image-based-deep-learning-models-with-tensorflow-servings-restful-api-d365c16a7dc4" TargetMode="External"/><Relationship Id="rId4" Type="http://schemas.openxmlformats.org/officeDocument/2006/relationships/hyperlink" Target="https://www.tensorflow.org/guide/saved_mode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utorials | TensorFlow Co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Tutorials | TensorFlow Co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0" name="Picture 6" descr="Why Tensor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335" y="771550"/>
            <a:ext cx="7814177" cy="43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847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9542"/>
            <a:ext cx="8229600" cy="3394472"/>
          </a:xfrm>
        </p:spPr>
        <p:txBody>
          <a:bodyPr>
            <a:normAutofit/>
          </a:bodyPr>
          <a:lstStyle/>
          <a:p>
            <a:r>
              <a:rPr lang="en-US" sz="2000" dirty="0" err="1"/>
              <a:t>Tensorflow</a:t>
            </a:r>
            <a:r>
              <a:rPr lang="en-US" sz="2000" dirty="0"/>
              <a:t> provides two components for this purpose: </a:t>
            </a:r>
            <a:r>
              <a:rPr lang="en-US" sz="2000" u="sng" dirty="0" err="1">
                <a:hlinkClick r:id="rId2"/>
              </a:rPr>
              <a:t>tf.train.Example</a:t>
            </a:r>
            <a:r>
              <a:rPr lang="en-US" sz="2000" dirty="0"/>
              <a:t> and </a:t>
            </a:r>
            <a:r>
              <a:rPr lang="en-US" sz="2000" u="sng" dirty="0" err="1">
                <a:hlinkClick r:id="rId3"/>
              </a:rPr>
              <a:t>tf.train.SequenceExample</a:t>
            </a:r>
            <a:r>
              <a:rPr lang="en-US" sz="2000" dirty="0"/>
              <a:t>.</a:t>
            </a:r>
          </a:p>
          <a:p>
            <a:r>
              <a:rPr lang="en-US" sz="2000" dirty="0" smtClean="0"/>
              <a:t>Each </a:t>
            </a:r>
            <a:r>
              <a:rPr lang="en-US" sz="2000" dirty="0"/>
              <a:t>sample of your data in one of these structures, then serialize it and use a </a:t>
            </a:r>
            <a:r>
              <a:rPr lang="en-US" sz="2000" u="sng" dirty="0" err="1">
                <a:hlinkClick r:id="rId4"/>
              </a:rPr>
              <a:t>tf.python_io.TFRecordWriter</a:t>
            </a:r>
            <a:r>
              <a:rPr lang="en-US" sz="2000" dirty="0"/>
              <a:t> to write it to disk.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5125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8067"/>
            <a:ext cx="8229600" cy="2365771"/>
          </a:xfrm>
        </p:spPr>
        <p:txBody>
          <a:bodyPr>
            <a:normAutofit/>
          </a:bodyPr>
          <a:lstStyle/>
          <a:p>
            <a:r>
              <a:rPr lang="en-US" dirty="0" smtClean="0"/>
              <a:t>Handling large datasets </a:t>
            </a:r>
            <a:br>
              <a:rPr lang="en-US" dirty="0" smtClean="0"/>
            </a:br>
            <a:r>
              <a:rPr lang="en-US" dirty="0" smtClean="0"/>
              <a:t>in ML &amp; DL pipelines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5350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024"/>
            <a:ext cx="9124912" cy="480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7089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tf.data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tf.data</a:t>
            </a:r>
            <a:r>
              <a:rPr lang="en-US" dirty="0"/>
              <a:t> API was built with three major focal areas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Flexibility</a:t>
            </a:r>
          </a:p>
          <a:p>
            <a:pPr lvl="1"/>
            <a:r>
              <a:rPr lang="en-US" dirty="0"/>
              <a:t>Ease of </a:t>
            </a:r>
            <a:r>
              <a:rPr lang="en-US" dirty="0" smtClean="0"/>
              <a:t>use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7036"/>
            <a:ext cx="9144000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3723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31" y="0"/>
            <a:ext cx="9165431" cy="516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8233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538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672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" y="0"/>
            <a:ext cx="9135418" cy="513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516216" y="3075806"/>
            <a:ext cx="2520280" cy="18722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57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1" y="570"/>
            <a:ext cx="9162281" cy="5153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516216" y="3075806"/>
            <a:ext cx="2520280" cy="18722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602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64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9" b="62539"/>
          <a:stretch/>
        </p:blipFill>
        <p:spPr bwMode="auto">
          <a:xfrm>
            <a:off x="6516216" y="3147814"/>
            <a:ext cx="252028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173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516216" y="3075806"/>
            <a:ext cx="2520280" cy="18722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328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construction API’s</a:t>
            </a:r>
            <a:endParaRPr lang="en-IN" dirty="0"/>
          </a:p>
        </p:txBody>
      </p:sp>
      <p:pic>
        <p:nvPicPr>
          <p:cNvPr id="2050" name="Picture 2" descr="https://miro.medium.com/max/9004/1*WzwKtnA0LEhiCGdWTTpLa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12" y="1419622"/>
            <a:ext cx="8423060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696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9" b="62539"/>
          <a:stretch/>
        </p:blipFill>
        <p:spPr bwMode="auto">
          <a:xfrm>
            <a:off x="6516216" y="3147814"/>
            <a:ext cx="252028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097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38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516216" y="3075806"/>
            <a:ext cx="2520280" cy="18722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850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9" b="62539"/>
          <a:stretch/>
        </p:blipFill>
        <p:spPr bwMode="auto">
          <a:xfrm>
            <a:off x="6516216" y="3147814"/>
            <a:ext cx="2520280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2420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278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2169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85576"/>
            <a:ext cx="7272808" cy="440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123478"/>
            <a:ext cx="5996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Usage of </a:t>
            </a:r>
            <a:r>
              <a:rPr lang="en-US" dirty="0" err="1" smtClean="0"/>
              <a:t>train_ds.cache</a:t>
            </a:r>
            <a:r>
              <a:rPr lang="en-US" dirty="0" smtClean="0"/>
              <a:t> reduced training time from 2</a:t>
            </a:r>
            <a:r>
              <a:rPr lang="en-US" baseline="30000" dirty="0" smtClean="0"/>
              <a:t>nd</a:t>
            </a:r>
            <a:r>
              <a:rPr lang="en-US" dirty="0" smtClean="0"/>
              <a:t> epoch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679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Links</a:t>
            </a:r>
            <a:endParaRPr lang="en-IN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70000" lnSpcReduction="20000"/>
          </a:bodyPr>
          <a:lstStyle/>
          <a:p>
            <a:r>
              <a:rPr lang="en-IN" sz="2000" dirty="0">
                <a:hlinkClick r:id="rId2"/>
              </a:rPr>
              <a:t>https://</a:t>
            </a:r>
            <a:r>
              <a:rPr lang="en-IN" sz="2000" dirty="0" smtClean="0">
                <a:hlinkClick r:id="rId2"/>
              </a:rPr>
              <a:t>www.youtube.com/watch?v=uIcqeP7MFH0</a:t>
            </a:r>
            <a:endParaRPr lang="en-IN" sz="2000" dirty="0" smtClean="0"/>
          </a:p>
          <a:p>
            <a:r>
              <a:rPr lang="en-IN" sz="2000" dirty="0">
                <a:hlinkClick r:id="rId3"/>
              </a:rPr>
              <a:t>https://</a:t>
            </a:r>
            <a:r>
              <a:rPr lang="en-IN" sz="2000" dirty="0" smtClean="0">
                <a:hlinkClick r:id="rId3"/>
              </a:rPr>
              <a:t>www.youtube.com/watch?v=ZnukSLKEw34</a:t>
            </a:r>
            <a:endParaRPr lang="en-IN" sz="2000" dirty="0" smtClean="0"/>
          </a:p>
          <a:p>
            <a:r>
              <a:rPr lang="en-IN" sz="2000" dirty="0">
                <a:hlinkClick r:id="rId4"/>
              </a:rPr>
              <a:t>https://</a:t>
            </a:r>
            <a:r>
              <a:rPr lang="en-IN" sz="2000" dirty="0" smtClean="0">
                <a:hlinkClick r:id="rId4"/>
              </a:rPr>
              <a:t>www.tensorflow.org/guide/data</a:t>
            </a:r>
            <a:endParaRPr lang="en-IN" sz="2000" dirty="0" smtClean="0"/>
          </a:p>
          <a:p>
            <a:r>
              <a:rPr lang="en-IN" sz="2000" dirty="0">
                <a:hlinkClick r:id="rId5"/>
              </a:rPr>
              <a:t>https://</a:t>
            </a:r>
            <a:r>
              <a:rPr lang="en-IN" sz="2000" dirty="0" smtClean="0">
                <a:hlinkClick r:id="rId5"/>
              </a:rPr>
              <a:t>www.tensorflow.org/guide/data_performance</a:t>
            </a:r>
            <a:endParaRPr lang="en-IN" sz="2000" dirty="0" smtClean="0"/>
          </a:p>
          <a:p>
            <a:r>
              <a:rPr lang="en-IN" sz="2000" dirty="0">
                <a:hlinkClick r:id="rId6"/>
              </a:rPr>
              <a:t>https://</a:t>
            </a:r>
            <a:r>
              <a:rPr lang="en-IN" sz="2000" dirty="0" smtClean="0">
                <a:hlinkClick r:id="rId6"/>
              </a:rPr>
              <a:t>www.tensorflow.org/guide/data_performance_analysis</a:t>
            </a:r>
            <a:endParaRPr lang="en-IN" sz="2000" dirty="0" smtClean="0"/>
          </a:p>
          <a:p>
            <a:r>
              <a:rPr lang="en-US" sz="2000" dirty="0" err="1" smtClean="0">
                <a:hlinkClick r:id="rId7"/>
              </a:rPr>
              <a:t>Code_snippet</a:t>
            </a:r>
            <a:r>
              <a:rPr lang="en-US" sz="2000" dirty="0" smtClean="0">
                <a:hlinkClick r:id="rId7"/>
              </a:rPr>
              <a:t>:</a:t>
            </a:r>
            <a:endParaRPr lang="en-IN" sz="2000" dirty="0" smtClean="0">
              <a:hlinkClick r:id="rId7"/>
            </a:endParaRPr>
          </a:p>
          <a:p>
            <a:pPr lvl="1"/>
            <a:r>
              <a:rPr lang="en-IN" sz="2000" dirty="0">
                <a:hlinkClick r:id="rId7"/>
              </a:rPr>
              <a:t>https://</a:t>
            </a:r>
            <a:r>
              <a:rPr lang="en-IN" sz="2000" dirty="0" smtClean="0">
                <a:hlinkClick r:id="rId7"/>
              </a:rPr>
              <a:t>zhuanlan.zhihu.com/p/93999898</a:t>
            </a:r>
            <a:endParaRPr lang="en-IN" sz="2000" dirty="0" smtClean="0">
              <a:hlinkClick r:id="rId8"/>
            </a:endParaRPr>
          </a:p>
          <a:p>
            <a:pPr lvl="1"/>
            <a:r>
              <a:rPr lang="en-IN" sz="2000" dirty="0" smtClean="0">
                <a:hlinkClick r:id="rId8"/>
              </a:rPr>
              <a:t>https</a:t>
            </a:r>
            <a:r>
              <a:rPr lang="en-IN" sz="2000" dirty="0">
                <a:hlinkClick r:id="rId8"/>
              </a:rPr>
              <a:t>://</a:t>
            </a:r>
            <a:r>
              <a:rPr lang="en-IN" sz="2000" dirty="0" smtClean="0">
                <a:hlinkClick r:id="rId8"/>
              </a:rPr>
              <a:t>www.kaggle.com/jalammar/intro-to-data-input-pipelines-with-tf-data</a:t>
            </a:r>
            <a:endParaRPr lang="en-IN" sz="2000" dirty="0" smtClean="0"/>
          </a:p>
          <a:p>
            <a:pPr lvl="1"/>
            <a:r>
              <a:rPr lang="en-IN" sz="2000" dirty="0">
                <a:hlinkClick r:id="rId9"/>
              </a:rPr>
              <a:t>https://</a:t>
            </a:r>
            <a:r>
              <a:rPr lang="en-IN" sz="2000" dirty="0" smtClean="0">
                <a:hlinkClick r:id="rId9"/>
              </a:rPr>
              <a:t>towardsdatascience.com/how-to-reduce-training-time-for-a-deep-learning-model-using-tf-data-43e1989d2961</a:t>
            </a:r>
            <a:endParaRPr lang="en-IN" sz="2000" dirty="0" smtClean="0"/>
          </a:p>
          <a:p>
            <a:pPr lvl="1"/>
            <a:r>
              <a:rPr lang="en-IN" sz="2000" dirty="0">
                <a:hlinkClick r:id="rId10"/>
              </a:rPr>
              <a:t>https://</a:t>
            </a:r>
            <a:r>
              <a:rPr lang="en-IN" sz="2000" dirty="0" smtClean="0">
                <a:hlinkClick r:id="rId10"/>
              </a:rPr>
              <a:t>heartbeat.fritz.ai/building-a-data-pipeline-with-tensorflow-3047656b5095</a:t>
            </a:r>
            <a:endParaRPr lang="en-IN" sz="2000" dirty="0" smtClean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Similar pipeline tool from NVIDIA (DALI -&gt; </a:t>
            </a:r>
            <a:r>
              <a:rPr lang="en-IN" sz="2000" dirty="0"/>
              <a:t>Data Loading Library</a:t>
            </a:r>
            <a:r>
              <a:rPr lang="en-US" sz="2000" dirty="0" smtClean="0"/>
              <a:t>):</a:t>
            </a:r>
          </a:p>
          <a:p>
            <a:r>
              <a:rPr lang="en-IN" sz="2000" dirty="0">
                <a:hlinkClick r:id="rId11"/>
              </a:rPr>
              <a:t>https://developer.nvidia.com/blog/gpudirect-storage-moving-data-pipeline-into-the-fast-lane</a:t>
            </a:r>
            <a:r>
              <a:rPr lang="en-IN" sz="2000" dirty="0" smtClean="0">
                <a:hlinkClick r:id="rId11"/>
              </a:rPr>
              <a:t>/</a:t>
            </a:r>
            <a:endParaRPr lang="en-IN" sz="2000" dirty="0" smtClean="0"/>
          </a:p>
          <a:p>
            <a:r>
              <a:rPr lang="en-US" sz="2000" dirty="0" smtClean="0"/>
              <a:t>Documentation:</a:t>
            </a:r>
            <a:endParaRPr lang="en-IN" sz="2000" dirty="0" smtClean="0"/>
          </a:p>
          <a:p>
            <a:pPr lvl="1"/>
            <a:r>
              <a:rPr lang="en-IN" sz="1600" dirty="0">
                <a:hlinkClick r:id="rId12"/>
              </a:rPr>
              <a:t>https://</a:t>
            </a:r>
            <a:r>
              <a:rPr lang="en-IN" sz="1600" dirty="0" smtClean="0">
                <a:hlinkClick r:id="rId12"/>
              </a:rPr>
              <a:t>docs.nvidia.com/deeplearning/dali/user-guide/docs/examples/getting%20started.html</a:t>
            </a:r>
            <a:endParaRPr lang="en-IN" sz="1600" dirty="0" smtClean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64074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Classification</a:t>
            </a:r>
            <a:endParaRPr lang="en-IN" dirty="0"/>
          </a:p>
          <a:p>
            <a:r>
              <a:rPr lang="en-US" dirty="0" smtClean="0"/>
              <a:t>Object Detection</a:t>
            </a:r>
          </a:p>
          <a:p>
            <a:r>
              <a:rPr lang="en-US" dirty="0" smtClean="0"/>
              <a:t>Segmentation</a:t>
            </a:r>
          </a:p>
          <a:p>
            <a:r>
              <a:rPr lang="en-US" dirty="0" smtClean="0"/>
              <a:t>Instance segmentation</a:t>
            </a:r>
          </a:p>
          <a:p>
            <a:pPr marL="0" indent="0">
              <a:buNone/>
            </a:pPr>
            <a:endParaRPr lang="en-IN" dirty="0" smtClean="0"/>
          </a:p>
          <a:p>
            <a:endParaRPr lang="en-US" dirty="0" smtClean="0"/>
          </a:p>
        </p:txBody>
      </p:sp>
      <p:pic>
        <p:nvPicPr>
          <p:cNvPr id="2050" name="Picture 2" descr="Review of Deep Learning Algorithms for Object Detection | by Arthur  Ouaknine | Zyl Story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7614"/>
            <a:ext cx="8064896" cy="335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iro.medium.com/max/2800/0*GVh0MgkXe1uCBX6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419622"/>
            <a:ext cx="6660232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7544" y="4515966"/>
            <a:ext cx="727280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397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 task</a:t>
            </a:r>
            <a:endParaRPr lang="en-IN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044" y="1200150"/>
            <a:ext cx="6033911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7574"/>
            <a:ext cx="6984776" cy="392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5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Links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sz="2400" dirty="0">
                <a:hlinkClick r:id=""/>
              </a:rPr>
              <a:t>https://guides.lib.umich.edu/c.php?g=282942&amp;p=1885348</a:t>
            </a:r>
          </a:p>
          <a:p>
            <a:r>
              <a:rPr lang="en-IN" sz="2400" dirty="0" smtClean="0">
                <a:hlinkClick r:id="rId2"/>
              </a:rPr>
              <a:t>https</a:t>
            </a:r>
            <a:r>
              <a:rPr lang="en-IN" sz="2400" dirty="0">
                <a:hlinkClick r:id="rId2"/>
              </a:rPr>
              <a:t>://</a:t>
            </a:r>
            <a:r>
              <a:rPr lang="en-IN" sz="2400" dirty="0" smtClean="0">
                <a:hlinkClick r:id="rId2"/>
              </a:rPr>
              <a:t>medium.com/apache-mxnet/multi-channel-convolutions-explained-with-ms-excel-9bbf8eb77108</a:t>
            </a:r>
            <a:endParaRPr lang="en-IN" sz="2400" dirty="0" smtClean="0"/>
          </a:p>
          <a:p>
            <a:r>
              <a:rPr lang="en-IN" sz="2400" dirty="0">
                <a:hlinkClick r:id="rId3"/>
              </a:rPr>
              <a:t>http://datahacker.rs/what-is-padding-cnn</a:t>
            </a:r>
            <a:r>
              <a:rPr lang="en-IN" sz="2400" dirty="0" smtClean="0">
                <a:hlinkClick r:id="rId3"/>
              </a:rPr>
              <a:t>/</a:t>
            </a:r>
            <a:endParaRPr lang="en-IN" sz="2400" dirty="0" smtClean="0"/>
          </a:p>
          <a:p>
            <a:r>
              <a:rPr lang="en-IN" sz="2400" dirty="0">
                <a:hlinkClick r:id="rId4"/>
              </a:rPr>
              <a:t>https://</a:t>
            </a:r>
            <a:r>
              <a:rPr lang="en-IN" sz="2400" dirty="0" smtClean="0">
                <a:hlinkClick r:id="rId4"/>
              </a:rPr>
              <a:t>gfycat.com/affectionatememorablegreyhounddog-artificial-intelligence-neural-networks</a:t>
            </a:r>
            <a:endParaRPr lang="en-IN" sz="2400" dirty="0" smtClean="0"/>
          </a:p>
          <a:p>
            <a:r>
              <a:rPr lang="en-IN" sz="2400" dirty="0">
                <a:hlinkClick r:id="rId5"/>
              </a:rPr>
              <a:t>https://</a:t>
            </a:r>
            <a:r>
              <a:rPr lang="en-IN" sz="2400" dirty="0" smtClean="0">
                <a:hlinkClick r:id="rId5"/>
              </a:rPr>
              <a:t>www.simplilearn.com/tutorials/deep-learning-tutorial/convolutional-neural-network</a:t>
            </a:r>
            <a:endParaRPr lang="en-IN" sz="2400" dirty="0" smtClean="0"/>
          </a:p>
          <a:p>
            <a:r>
              <a:rPr lang="en-IN" sz="2400" dirty="0">
                <a:hlinkClick r:id="rId6"/>
              </a:rPr>
              <a:t>https://</a:t>
            </a:r>
            <a:r>
              <a:rPr lang="en-IN" sz="2400" dirty="0" smtClean="0">
                <a:hlinkClick r:id="rId6"/>
              </a:rPr>
              <a:t>ai.plainenglish.io/building-and-training-a-convolutional-neural-network-cnn-from-scratch-9a64bcc62c1</a:t>
            </a:r>
            <a:endParaRPr lang="en-IN" sz="2400" dirty="0" smtClean="0"/>
          </a:p>
          <a:p>
            <a:r>
              <a:rPr lang="en-IN" sz="2400" dirty="0">
                <a:hlinkClick r:id="rId7"/>
              </a:rPr>
              <a:t>https://colab.research.google.com/github/lmoroney/dlaicourse/blob/master/Course%202%20-%20Part%202%20-%20Lesson%202%20-%</a:t>
            </a:r>
            <a:r>
              <a:rPr lang="en-IN" sz="2400" dirty="0" smtClean="0">
                <a:hlinkClick r:id="rId7"/>
              </a:rPr>
              <a:t>20Notebook.ipynb</a:t>
            </a:r>
            <a:endParaRPr lang="en-IN" sz="2400" dirty="0" smtClean="0"/>
          </a:p>
          <a:p>
            <a:endParaRPr lang="en-US" sz="2400" dirty="0"/>
          </a:p>
          <a:p>
            <a:r>
              <a:rPr lang="en-IN" sz="2400" dirty="0">
                <a:hlinkClick r:id="rId8"/>
              </a:rPr>
              <a:t>https://</a:t>
            </a:r>
            <a:r>
              <a:rPr lang="en-IN" sz="2400" dirty="0" smtClean="0">
                <a:hlinkClick r:id="rId8"/>
              </a:rPr>
              <a:t>medium.com/analytics-vidhya/2d-convolution-using-python-numpy-43442ff5f381</a:t>
            </a:r>
            <a:endParaRPr lang="en-IN" sz="2400" dirty="0" smtClean="0"/>
          </a:p>
          <a:p>
            <a:r>
              <a:rPr lang="en-IN" sz="2400" dirty="0">
                <a:hlinkClick r:id="rId9"/>
              </a:rPr>
              <a:t>https://</a:t>
            </a:r>
            <a:r>
              <a:rPr lang="en-IN" sz="2400" dirty="0" smtClean="0">
                <a:hlinkClick r:id="rId9"/>
              </a:rPr>
              <a:t>towardsdatascience.com/building-convolutional-neural-network-using-numpy-from-scratch-b30aac50e50a</a:t>
            </a:r>
            <a:endParaRPr lang="en-IN" sz="2400" dirty="0" smtClean="0"/>
          </a:p>
          <a:p>
            <a:r>
              <a:rPr lang="en-IN" sz="2400" dirty="0">
                <a:hlinkClick r:id="rId10"/>
              </a:rPr>
              <a:t>http://datahacker.rs/edge-detection</a:t>
            </a:r>
            <a:r>
              <a:rPr lang="en-IN" sz="2400" dirty="0" smtClean="0">
                <a:hlinkClick r:id="rId10"/>
              </a:rPr>
              <a:t>/</a:t>
            </a:r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10032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Callbacks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There are many built-in callbacks already available in </a:t>
            </a:r>
            <a:r>
              <a:rPr lang="en-US" sz="2400" dirty="0" err="1"/>
              <a:t>Keras</a:t>
            </a:r>
            <a:r>
              <a:rPr lang="en-US" sz="2400" dirty="0"/>
              <a:t>, such as:</a:t>
            </a:r>
          </a:p>
          <a:p>
            <a:r>
              <a:rPr lang="en-US" sz="2400" dirty="0" err="1"/>
              <a:t>ModelCheckpoint</a:t>
            </a:r>
            <a:r>
              <a:rPr lang="en-US" sz="2400" dirty="0"/>
              <a:t>: Periodically save the model.</a:t>
            </a:r>
          </a:p>
          <a:p>
            <a:r>
              <a:rPr lang="en-US" sz="2400" dirty="0" err="1"/>
              <a:t>EarlyStopping</a:t>
            </a:r>
            <a:r>
              <a:rPr lang="en-US" sz="2400" dirty="0"/>
              <a:t>: Stop training when training is no longer improving the validation metrics.</a:t>
            </a:r>
          </a:p>
          <a:p>
            <a:r>
              <a:rPr lang="en-US" sz="2400" dirty="0" err="1"/>
              <a:t>TensorBoard</a:t>
            </a:r>
            <a:r>
              <a:rPr lang="en-US" sz="2400" dirty="0"/>
              <a:t>: periodically write model logs that can be visualized in </a:t>
            </a:r>
            <a:r>
              <a:rPr lang="en-US" sz="2400" dirty="0" err="1">
                <a:hlinkClick r:id="rId2"/>
              </a:rPr>
              <a:t>TensorBoard</a:t>
            </a:r>
            <a:r>
              <a:rPr lang="en-US" sz="2400" dirty="0"/>
              <a:t> (more details in the section "Visualization").</a:t>
            </a:r>
          </a:p>
          <a:p>
            <a:r>
              <a:rPr lang="en-US" sz="2400" dirty="0" err="1"/>
              <a:t>CSVLogger</a:t>
            </a:r>
            <a:r>
              <a:rPr lang="en-US" sz="2400" dirty="0"/>
              <a:t>: streams loss and metrics data to a CSV file.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34114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Depth-wise conv:</a:t>
            </a:r>
          </a:p>
          <a:p>
            <a:pPr lvl="1"/>
            <a:r>
              <a:rPr lang="en-IN" sz="1600" dirty="0" smtClean="0">
                <a:hlinkClick r:id="rId2"/>
              </a:rPr>
              <a:t>https</a:t>
            </a:r>
            <a:r>
              <a:rPr lang="en-IN" sz="1600" dirty="0">
                <a:hlinkClick r:id="rId2"/>
              </a:rPr>
              <a:t>://medium.com/@</a:t>
            </a:r>
            <a:r>
              <a:rPr lang="en-IN" sz="1600" dirty="0" smtClean="0">
                <a:hlinkClick r:id="rId2"/>
              </a:rPr>
              <a:t>zurister/depth-wise-convolution-and-depth-wise-separable-convolution-37346565d4ec</a:t>
            </a:r>
            <a:endParaRPr lang="en-IN" sz="1600" dirty="0" smtClean="0"/>
          </a:p>
          <a:p>
            <a:r>
              <a:rPr lang="en-US" sz="2400" dirty="0" smtClean="0"/>
              <a:t>CNN Network Architectures Explanation:</a:t>
            </a:r>
          </a:p>
          <a:p>
            <a:pPr marL="742950" lvl="2" indent="-342900"/>
            <a:r>
              <a:rPr lang="en-IN" sz="1600" dirty="0">
                <a:hlinkClick r:id="rId3"/>
              </a:rPr>
              <a:t>https://</a:t>
            </a:r>
            <a:r>
              <a:rPr lang="en-IN" sz="1600" dirty="0" smtClean="0">
                <a:hlinkClick r:id="rId3"/>
              </a:rPr>
              <a:t>www.youtube.com/watch?v=DAOcjicFr1Y</a:t>
            </a:r>
            <a:endParaRPr lang="en-IN" sz="2400" dirty="0" smtClean="0"/>
          </a:p>
          <a:p>
            <a:r>
              <a:rPr lang="en-IN" sz="1600" dirty="0">
                <a:hlinkClick r:id="rId4"/>
              </a:rPr>
              <a:t>https://</a:t>
            </a:r>
            <a:r>
              <a:rPr lang="en-IN" sz="1600" dirty="0" smtClean="0">
                <a:hlinkClick r:id="rId4"/>
              </a:rPr>
              <a:t>stackoverflow.com/questions/42883547/intuitive-understanding-of-1d-2d-and-3d-convolutions-in-convolutional-neural-n</a:t>
            </a:r>
            <a:endParaRPr lang="en-IN" sz="1600" dirty="0" smtClean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6608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miro.medium.com/max/1364/1*mVyfM2CojCs7xu3QlNefk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5417"/>
            <a:ext cx="7632848" cy="499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88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3638"/>
            <a:ext cx="8229600" cy="795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Know how to ride bicycle -&gt;  Learn how to ride motor bike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1252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146" name="Picture 2" descr="https://miro.medium.com/max/1440/1*Ww3AMxZeoiB84GVSRBr4B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486"/>
            <a:ext cx="91440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649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5486"/>
            <a:ext cx="8933874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9512" y="1203598"/>
            <a:ext cx="2880320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624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miro.medium.com/max/1287/1*AUI4rH8_tbb7x4xkBsHu2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6" y="627534"/>
            <a:ext cx="81724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07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-31651"/>
            <a:ext cx="4032448" cy="5184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91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links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ysClr val="windowText" lastClr="000000"/>
                </a:solidFill>
              </a:rPr>
              <a:t>Transfer Learning :</a:t>
            </a:r>
            <a:endParaRPr lang="en-IN" sz="2000" dirty="0">
              <a:solidFill>
                <a:sysClr val="windowText" lastClr="000000"/>
              </a:solidFill>
              <a:hlinkClick r:id="rId2"/>
            </a:endParaRPr>
          </a:p>
          <a:p>
            <a:pPr lvl="1"/>
            <a:r>
              <a:rPr lang="en-IN" sz="1600" dirty="0" smtClean="0">
                <a:hlinkClick r:id="rId2"/>
              </a:rPr>
              <a:t>https</a:t>
            </a:r>
            <a:r>
              <a:rPr lang="en-IN" sz="1600" dirty="0">
                <a:hlinkClick r:id="rId2"/>
              </a:rPr>
              <a:t>://</a:t>
            </a:r>
            <a:r>
              <a:rPr lang="en-IN" sz="1600" dirty="0" smtClean="0">
                <a:hlinkClick r:id="rId2"/>
              </a:rPr>
              <a:t>www.tensorflow.org/tutorials/images/transfer_learning</a:t>
            </a:r>
            <a:endParaRPr lang="en-IN" sz="1600" dirty="0" smtClean="0"/>
          </a:p>
          <a:p>
            <a:pPr lvl="1"/>
            <a:r>
              <a:rPr lang="en-IN" sz="1600" dirty="0">
                <a:hlinkClick r:id="rId3"/>
              </a:rPr>
              <a:t>https://</a:t>
            </a:r>
            <a:r>
              <a:rPr lang="en-IN" sz="1600" dirty="0" smtClean="0">
                <a:hlinkClick r:id="rId3"/>
              </a:rPr>
              <a:t>towardsdatascience.com/a-comprehensive-hands-on-guide-to-transfer-learning-with-real-world-applications-in-deep-learning-212bf3b2f27a</a:t>
            </a:r>
            <a:endParaRPr lang="en-IN" sz="1600" dirty="0" smtClean="0"/>
          </a:p>
          <a:p>
            <a:r>
              <a:rPr lang="en-US" sz="2000" dirty="0" smtClean="0"/>
              <a:t>MobileNet_V2 :</a:t>
            </a:r>
          </a:p>
          <a:p>
            <a:pPr lvl="1"/>
            <a:r>
              <a:rPr lang="en-IN" sz="1600" dirty="0">
                <a:hlinkClick r:id="rId4"/>
              </a:rPr>
              <a:t>https://</a:t>
            </a:r>
            <a:r>
              <a:rPr lang="en-IN" sz="1600" dirty="0" smtClean="0">
                <a:hlinkClick r:id="rId4"/>
              </a:rPr>
              <a:t>ai.googleblog.com/2018/04/mobilenetv2-next-generation-of-on.html</a:t>
            </a:r>
            <a:endParaRPr lang="en-IN" sz="1600" dirty="0" smtClean="0"/>
          </a:p>
          <a:p>
            <a:endParaRPr lang="en-IN" sz="2000" dirty="0" smtClean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01494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49425"/>
            <a:ext cx="670916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1059582"/>
            <a:ext cx="7756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detection refers to the task of identifying various objects within an image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drawing a bounding box around each of them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238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5384"/>
            <a:ext cx="8280920" cy="488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7544" y="123478"/>
            <a:ext cx="3672408" cy="4896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4139952" y="123478"/>
            <a:ext cx="4608512" cy="4896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-70425" y="699542"/>
            <a:ext cx="46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8715193" y="851942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43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Layers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Custom Dense neural network Layer</a:t>
            </a:r>
          </a:p>
          <a:p>
            <a:r>
              <a:rPr lang="en-US" dirty="0" smtClean="0"/>
              <a:t>Custom Activation Function </a:t>
            </a:r>
          </a:p>
          <a:p>
            <a:r>
              <a:rPr lang="en-US" dirty="0" smtClean="0"/>
              <a:t>Custom Loss Function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0626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detectors</a:t>
            </a:r>
            <a:endParaRPr lang="en-IN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00150"/>
            <a:ext cx="476842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2842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75" b="64048"/>
          <a:stretch/>
        </p:blipFill>
        <p:spPr bwMode="auto">
          <a:xfrm>
            <a:off x="16886" y="1400448"/>
            <a:ext cx="9127114" cy="2179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5232" y="-92546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Universal Bounding Box </a:t>
            </a:r>
            <a:r>
              <a:rPr lang="en-US" sz="4000" dirty="0"/>
              <a:t>Regression</a:t>
            </a:r>
            <a:endParaRPr lang="en-IN" sz="4000" dirty="0"/>
          </a:p>
        </p:txBody>
      </p:sp>
      <p:sp>
        <p:nvSpPr>
          <p:cNvPr id="3" name="Rounded Rectangle 2"/>
          <p:cNvSpPr/>
          <p:nvPr/>
        </p:nvSpPr>
        <p:spPr>
          <a:xfrm>
            <a:off x="5436096" y="3507854"/>
            <a:ext cx="1512168" cy="9361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Image classifier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5" name="Elbow Connector 4"/>
          <p:cNvCxnSpPr>
            <a:endCxn id="3" idx="1"/>
          </p:cNvCxnSpPr>
          <p:nvPr/>
        </p:nvCxnSpPr>
        <p:spPr>
          <a:xfrm>
            <a:off x="899592" y="2571750"/>
            <a:ext cx="4536504" cy="1404156"/>
          </a:xfrm>
          <a:prstGeom prst="bentConnector3">
            <a:avLst>
              <a:gd name="adj1" fmla="val 5501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2123728" y="2427734"/>
            <a:ext cx="3312368" cy="1700572"/>
          </a:xfrm>
          <a:prstGeom prst="bentConnector3">
            <a:avLst>
              <a:gd name="adj1" fmla="val 15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92280" y="3500303"/>
            <a:ext cx="1872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Softmax</a:t>
            </a:r>
            <a:r>
              <a:rPr lang="en-US" sz="1200" dirty="0" smtClean="0"/>
              <a:t> layer Output for two boxes </a:t>
            </a:r>
            <a:r>
              <a:rPr lang="en-US" sz="1200" dirty="0" err="1" smtClean="0"/>
              <a:t>seperatley</a:t>
            </a:r>
            <a:r>
              <a:rPr lang="en-US" sz="1200" dirty="0" smtClean="0"/>
              <a:t>:</a:t>
            </a:r>
          </a:p>
          <a:p>
            <a:r>
              <a:rPr lang="en-US" dirty="0" smtClean="0"/>
              <a:t>cat (0.9)</a:t>
            </a:r>
          </a:p>
          <a:p>
            <a:r>
              <a:rPr lang="en-US" dirty="0" smtClean="0"/>
              <a:t>dog(0.1)</a:t>
            </a:r>
            <a:endParaRPr lang="en-IN" dirty="0"/>
          </a:p>
        </p:txBody>
      </p:sp>
      <p:cxnSp>
        <p:nvCxnSpPr>
          <p:cNvPr id="20" name="Straight Arrow Connector 19"/>
          <p:cNvCxnSpPr>
            <a:stCxn id="3" idx="3"/>
            <a:endCxn id="18" idx="1"/>
          </p:cNvCxnSpPr>
          <p:nvPr/>
        </p:nvCxnSpPr>
        <p:spPr>
          <a:xfrm>
            <a:off x="6948264" y="3975906"/>
            <a:ext cx="144016" cy="322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028384" y="3869635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 (0.9)</a:t>
            </a:r>
          </a:p>
          <a:p>
            <a:r>
              <a:rPr lang="en-US" dirty="0"/>
              <a:t>dog(0.1)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995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/>
              <a:t>Overlapped Objects</a:t>
            </a:r>
            <a:endParaRPr lang="en-IN" sz="4000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23478"/>
            <a:ext cx="3744416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1160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24744" y="-92546"/>
            <a:ext cx="8229600" cy="857250"/>
          </a:xfrm>
        </p:spPr>
        <p:txBody>
          <a:bodyPr/>
          <a:lstStyle/>
          <a:p>
            <a:r>
              <a:rPr lang="en-US" dirty="0" smtClean="0"/>
              <a:t>Anchor boxes</a:t>
            </a:r>
            <a:endParaRPr lang="en-IN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15566"/>
            <a:ext cx="3767923" cy="380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7544" y="989315"/>
            <a:ext cx="36724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helpful to </a:t>
            </a:r>
            <a:r>
              <a:rPr lang="en-US" dirty="0"/>
              <a:t>detect multiple overlapping objects as shown in figure.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7574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Anchor Boxes at a certain position in the feature map. | Download 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1470"/>
            <a:ext cx="6696744" cy="492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52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39502"/>
            <a:ext cx="4104456" cy="413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27784" y="4443958"/>
            <a:ext cx="369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8x8 Feature map with 5 anchor boxes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4583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plots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46050"/>
            <a:ext cx="4824536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3528" y="778396"/>
            <a:ext cx="4042792" cy="857250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1</a:t>
            </a:r>
            <a:r>
              <a:rPr lang="en-US" sz="3600" dirty="0" smtClean="0"/>
              <a:t> x 1 Grid </a:t>
            </a:r>
            <a:br>
              <a:rPr lang="en-US" sz="3600" dirty="0" smtClean="0"/>
            </a:br>
            <a:r>
              <a:rPr lang="en-US" sz="3600" dirty="0" smtClean="0"/>
              <a:t>with 8 Anchor Boxes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55591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plots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59" b="10287"/>
          <a:stretch/>
        </p:blipFill>
        <p:spPr bwMode="auto">
          <a:xfrm>
            <a:off x="3798168" y="51470"/>
            <a:ext cx="5022304" cy="492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3340968" cy="2509787"/>
          </a:xfr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2 x 2 Grid</a:t>
            </a:r>
            <a:br>
              <a:rPr lang="en-US" sz="2800" dirty="0" smtClean="0"/>
            </a:br>
            <a:r>
              <a:rPr lang="en-US" sz="2800" dirty="0"/>
              <a:t>with </a:t>
            </a:r>
            <a:r>
              <a:rPr lang="en-US" sz="2800" dirty="0" smtClean="0"/>
              <a:t>4*8 = 32 </a:t>
            </a:r>
            <a:r>
              <a:rPr lang="en-US" sz="2800" dirty="0"/>
              <a:t>Anchor Boxes</a:t>
            </a:r>
            <a:r>
              <a:rPr lang="en-US" sz="2800" dirty="0" smtClean="0"/>
              <a:t>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9155638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SSD: Single Shot detector</a:t>
            </a:r>
            <a:endParaRPr lang="en-IN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75606"/>
            <a:ext cx="9064767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13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miro.medium.com/max/2730/1*YLz7zj1cOzbcLbvWXZfqw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483518"/>
            <a:ext cx="8525047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51470"/>
            <a:ext cx="7211144" cy="493563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Detections at different locations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64239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3479"/>
            <a:ext cx="7056784" cy="4937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777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 descr="https://miro.medium.com/max/2579/1*La_I2VXlENAJ9r0Wpf_vM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27857"/>
            <a:ext cx="8730505" cy="452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1520" y="51470"/>
            <a:ext cx="7211144" cy="493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/>
              <a:t>Detections at different locations with Anchor boxes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8593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dirty="0" smtClean="0"/>
              <a:t>Anchor box helps in Identifying Objects of different sizes at different sized feature map</a:t>
            </a:r>
            <a:endParaRPr lang="en-IN" sz="2400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08" y="1446138"/>
            <a:ext cx="7467984" cy="290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262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546"/>
            <a:ext cx="5410944" cy="216024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NMS</a:t>
            </a:r>
            <a:br>
              <a:rPr lang="en-US" sz="3200" dirty="0" smtClean="0"/>
            </a:br>
            <a:r>
              <a:rPr lang="en-US" sz="3200" dirty="0" smtClean="0"/>
              <a:t>Non Max </a:t>
            </a:r>
            <a:br>
              <a:rPr lang="en-US" sz="3200" dirty="0" smtClean="0"/>
            </a:br>
            <a:r>
              <a:rPr lang="en-US" sz="3200" dirty="0" smtClean="0"/>
              <a:t>Suppression</a:t>
            </a:r>
            <a:endParaRPr lang="en-IN" sz="3200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95486"/>
            <a:ext cx="6257092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32818" y="2031981"/>
            <a:ext cx="1630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Bounding Box regression </a:t>
            </a:r>
          </a:p>
          <a:p>
            <a:r>
              <a:rPr lang="en-US" sz="1100" dirty="0" smtClean="0"/>
              <a:t>with Anchors</a:t>
            </a:r>
            <a:endParaRPr lang="en-IN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1187623" y="2463853"/>
            <a:ext cx="17281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Identifying Object class in </a:t>
            </a:r>
          </a:p>
          <a:p>
            <a:r>
              <a:rPr lang="en-US" sz="1100" dirty="0" smtClean="0"/>
              <a:t>detected Anchor box</a:t>
            </a:r>
            <a:endParaRPr lang="en-IN" sz="1100" dirty="0"/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2863393" y="1995686"/>
            <a:ext cx="3076759" cy="2517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627784" y="2643759"/>
            <a:ext cx="3960440" cy="355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731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ntersection over Union (IOU) calculation diagram. | Download Scientific 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247" y="555526"/>
            <a:ext cx="5699249" cy="455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824" y="-92546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Intersection over Union (IOU) Calculation</a:t>
            </a:r>
            <a:endParaRPr lang="en-IN" sz="3200" dirty="0"/>
          </a:p>
        </p:txBody>
      </p:sp>
      <p:pic>
        <p:nvPicPr>
          <p:cNvPr id="4" name="Picture 2" descr="Non-maximum Suppression (NMS). A Technique to remove duplicates and… | by  Sambasivarao. K | Towards Data Scienc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19622"/>
            <a:ext cx="2808312" cy="2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7121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16" y="58316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Working principle of NMS: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87574"/>
            <a:ext cx="7128792" cy="3744416"/>
          </a:xfrm>
        </p:spPr>
        <p:txBody>
          <a:bodyPr>
            <a:noAutofit/>
          </a:bodyPr>
          <a:lstStyle/>
          <a:p>
            <a:r>
              <a:rPr lang="en-US" sz="1600" b="1" dirty="0"/>
              <a:t>Input: </a:t>
            </a:r>
            <a:r>
              <a:rPr lang="en-US" sz="1600" dirty="0"/>
              <a:t>A list of Proposal boxes B, corresponding confidence scores S and overlap threshold N.</a:t>
            </a:r>
          </a:p>
          <a:p>
            <a:r>
              <a:rPr lang="en-US" sz="1600" b="1" dirty="0"/>
              <a:t>Output:</a:t>
            </a:r>
            <a:r>
              <a:rPr lang="en-US" sz="1600" dirty="0"/>
              <a:t> A list of filtered proposals D.</a:t>
            </a:r>
          </a:p>
          <a:p>
            <a:r>
              <a:rPr lang="en-US" sz="1600" b="1" dirty="0"/>
              <a:t>Algorithm:</a:t>
            </a:r>
            <a:endParaRPr lang="en-US" sz="1600" dirty="0"/>
          </a:p>
          <a:p>
            <a:pPr lvl="1"/>
            <a:r>
              <a:rPr lang="en-US" sz="1400" dirty="0"/>
              <a:t>Select the proposal with highest confidence score, remove it from B and add it to the final proposal list D. (Initially D is empty).</a:t>
            </a:r>
          </a:p>
          <a:p>
            <a:pPr lvl="1"/>
            <a:r>
              <a:rPr lang="en-US" sz="1400" dirty="0"/>
              <a:t>Now compare this proposal with all the proposals — calculate the IOU (Intersection over Union) of this proposal with every other proposal. If the IOU is greater than the threshold N, remove that proposal from B.</a:t>
            </a:r>
          </a:p>
          <a:p>
            <a:pPr lvl="1"/>
            <a:r>
              <a:rPr lang="en-US" sz="1400" dirty="0"/>
              <a:t>Again take the proposal with the highest confidence from the remaining proposals in B and remove it from B and add it to D.</a:t>
            </a:r>
          </a:p>
          <a:p>
            <a:pPr lvl="1"/>
            <a:r>
              <a:rPr lang="en-US" sz="1400" dirty="0"/>
              <a:t>Once again calculate the IOU of this proposal with all the proposals in B and eliminate the boxes which have high IOU than threshold.</a:t>
            </a:r>
          </a:p>
          <a:p>
            <a:pPr lvl="1"/>
            <a:r>
              <a:rPr lang="en-US" sz="1400" dirty="0"/>
              <a:t>This process is repeated until there are no more proposals left in B.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0918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6638" y="51470"/>
            <a:ext cx="205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NMS, threshold: 0.9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5076056" y="915566"/>
            <a:ext cx="2016224" cy="32403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1691680" y="69954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084168" y="55552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467544" y="1203598"/>
            <a:ext cx="1872208" cy="27363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284830" y="3841760"/>
            <a:ext cx="4023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1,2 -&gt; IOU: 0.8 &lt; 0.9</a:t>
            </a:r>
          </a:p>
          <a:p>
            <a:r>
              <a:rPr lang="en-US" dirty="0" smtClean="0"/>
              <a:t>1,3 -&gt;  IOU:0.95 &gt; 0.9 -&gt; remove 3 from B</a:t>
            </a:r>
          </a:p>
          <a:p>
            <a:r>
              <a:rPr lang="en-US" dirty="0" smtClean="0"/>
              <a:t>1,4-&gt;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8264" y="4241883"/>
            <a:ext cx="2069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score/</a:t>
            </a:r>
            <a:r>
              <a:rPr lang="en-US" dirty="0" err="1" smtClean="0"/>
              <a:t>Conf</a:t>
            </a:r>
            <a:r>
              <a:rPr lang="en-US" dirty="0" smtClean="0"/>
              <a:t> 1 &gt; 3 ..</a:t>
            </a:r>
          </a:p>
          <a:p>
            <a:r>
              <a:rPr lang="en-US" dirty="0" smtClean="0"/>
              <a:t>and IOU &gt; threshold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1187624" y="987574"/>
            <a:ext cx="2016224" cy="32403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69066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324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IN" sz="2800" dirty="0"/>
              <a:t>Regression &amp; Classification Loss </a:t>
            </a:r>
            <a:r>
              <a:rPr lang="en-IN" sz="2800" dirty="0" smtClean="0"/>
              <a:t>Function:</a:t>
            </a:r>
            <a:endParaRPr lang="en-IN" sz="2800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857" y="915566"/>
            <a:ext cx="5011647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1203598"/>
            <a:ext cx="4571444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Smooth L1 Loss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Regression</a:t>
            </a:r>
            <a:r>
              <a:rPr lang="en-US" dirty="0" smtClean="0"/>
              <a:t> </a:t>
            </a:r>
            <a:r>
              <a:rPr lang="en-US" dirty="0"/>
              <a:t>loss function.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used in </a:t>
            </a:r>
            <a:r>
              <a:rPr lang="en-US" b="1" dirty="0" smtClean="0"/>
              <a:t>SSD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</a:t>
            </a:r>
            <a:r>
              <a:rPr lang="en-US" dirty="0"/>
              <a:t>a special case of Huber Loss </a:t>
            </a:r>
          </a:p>
          <a:p>
            <a:r>
              <a:rPr lang="en-US" dirty="0"/>
              <a:t> </a:t>
            </a:r>
            <a:r>
              <a:rPr lang="en-US" dirty="0" smtClean="0"/>
              <a:t>     with</a:t>
            </a:r>
            <a:r>
              <a:rPr lang="en-US" dirty="0"/>
              <a:t> </a:t>
            </a:r>
            <a:r>
              <a:rPr lang="en-US" b="1" i="1" dirty="0"/>
              <a:t>δ</a:t>
            </a:r>
            <a:r>
              <a:rPr lang="en-US" b="1" dirty="0"/>
              <a:t> = 1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</a:t>
            </a:r>
            <a:r>
              <a:rPr lang="en-US" dirty="0"/>
              <a:t>a </a:t>
            </a:r>
            <a:r>
              <a:rPr lang="en-US" dirty="0" smtClean="0"/>
              <a:t>combination </a:t>
            </a:r>
            <a:r>
              <a:rPr lang="en-US" dirty="0"/>
              <a:t>of </a:t>
            </a:r>
          </a:p>
          <a:p>
            <a:r>
              <a:rPr lang="en-US" dirty="0" smtClean="0"/>
              <a:t>      </a:t>
            </a:r>
            <a:r>
              <a:rPr lang="en-US" b="1" dirty="0" smtClean="0"/>
              <a:t>L1 </a:t>
            </a:r>
            <a:r>
              <a:rPr lang="en-US" b="1" dirty="0"/>
              <a:t>Loss</a:t>
            </a:r>
            <a:r>
              <a:rPr lang="en-US" dirty="0"/>
              <a:t> and </a:t>
            </a:r>
            <a:r>
              <a:rPr lang="en-US" b="1" dirty="0"/>
              <a:t>L2 Loss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     </a:t>
            </a:r>
          </a:p>
          <a:p>
            <a:r>
              <a:rPr lang="en-US" dirty="0"/>
              <a:t> </a:t>
            </a:r>
            <a:r>
              <a:rPr lang="en-US" dirty="0" smtClean="0"/>
              <a:t>When </a:t>
            </a:r>
            <a:r>
              <a:rPr lang="en-US" dirty="0"/>
              <a:t>|</a:t>
            </a:r>
            <a:r>
              <a:rPr lang="en-US" i="1" dirty="0"/>
              <a:t>a|</a:t>
            </a:r>
            <a:r>
              <a:rPr lang="en-US" dirty="0"/>
              <a:t> is less than or equals to </a:t>
            </a:r>
            <a:r>
              <a:rPr lang="en-US" dirty="0" smtClean="0"/>
              <a:t>1 -&gt; </a:t>
            </a:r>
            <a:r>
              <a:rPr lang="en-US" dirty="0"/>
              <a:t>L2 loss</a:t>
            </a:r>
            <a:r>
              <a:rPr lang="en-US" dirty="0" smtClean="0"/>
              <a:t> </a:t>
            </a:r>
          </a:p>
          <a:p>
            <a:r>
              <a:rPr lang="en-US" dirty="0" smtClean="0"/>
              <a:t> Otherwise</a:t>
            </a:r>
            <a:r>
              <a:rPr lang="en-US" dirty="0"/>
              <a:t>, it behaves like L1 loss.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227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dirty="0" err="1"/>
              <a:t>Softmax</a:t>
            </a:r>
            <a:r>
              <a:rPr lang="en-US" sz="2800" dirty="0"/>
              <a:t> Loss (a.k.a. Categorical Cross Entropy Loss</a:t>
            </a:r>
            <a:r>
              <a:rPr lang="en-US" sz="2800" dirty="0" smtClean="0"/>
              <a:t>)</a:t>
            </a:r>
            <a:endParaRPr lang="en-IN" sz="2800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32" y="843558"/>
            <a:ext cx="5744188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1585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39502"/>
            <a:ext cx="9073008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7586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 Challenges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COCO (80 classes):</a:t>
            </a:r>
          </a:p>
          <a:p>
            <a:pPr lvl="1"/>
            <a:r>
              <a:rPr lang="en-IN" sz="2000" dirty="0">
                <a:hlinkClick r:id="rId2"/>
              </a:rPr>
              <a:t>https://</a:t>
            </a:r>
            <a:r>
              <a:rPr lang="en-IN" sz="2000" dirty="0" smtClean="0">
                <a:hlinkClick r:id="rId2"/>
              </a:rPr>
              <a:t>cocodataset.org</a:t>
            </a:r>
            <a:endParaRPr lang="en-IN" sz="2000" dirty="0"/>
          </a:p>
          <a:p>
            <a:r>
              <a:rPr lang="en-US" sz="2400" dirty="0" smtClean="0"/>
              <a:t>Pascal VOC (20 classes)</a:t>
            </a:r>
            <a:endParaRPr lang="en-IN" sz="2400" dirty="0" smtClean="0"/>
          </a:p>
          <a:p>
            <a:pPr lvl="1"/>
            <a:r>
              <a:rPr lang="en-IN" sz="2000" dirty="0">
                <a:hlinkClick r:id="rId3"/>
              </a:rPr>
              <a:t>http://host.robots.ox.ac.uk/pascal/VOC/voc2012</a:t>
            </a:r>
            <a:r>
              <a:rPr lang="en-IN" sz="2000" dirty="0" smtClean="0">
                <a:hlinkClick r:id="rId3"/>
              </a:rPr>
              <a:t>/</a:t>
            </a:r>
            <a:endParaRPr lang="en-IN" sz="2000" dirty="0" smtClean="0"/>
          </a:p>
          <a:p>
            <a:pPr lvl="1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82792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models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 output model</a:t>
            </a:r>
          </a:p>
          <a:p>
            <a:pPr lvl="1"/>
            <a:r>
              <a:rPr lang="en-IN" dirty="0"/>
              <a:t>Energy Efficiency dataset</a:t>
            </a:r>
            <a:endParaRPr lang="en-US" dirty="0" smtClean="0"/>
          </a:p>
          <a:p>
            <a:r>
              <a:rPr lang="en-US" dirty="0" smtClean="0"/>
              <a:t>Multi input model</a:t>
            </a:r>
          </a:p>
          <a:p>
            <a:pPr lvl="1"/>
            <a:r>
              <a:rPr lang="en-US" dirty="0" err="1" smtClean="0"/>
              <a:t>Simese</a:t>
            </a:r>
            <a:r>
              <a:rPr lang="en-US" dirty="0" smtClean="0"/>
              <a:t> neural network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86546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Metrics Object Detection: </a:t>
            </a:r>
            <a:r>
              <a:rPr lang="en-US" sz="3600" dirty="0" smtClean="0">
                <a:hlinkClick r:id="rId2"/>
              </a:rPr>
              <a:t>link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Calculate Precision and Recall</a:t>
            </a:r>
          </a:p>
          <a:p>
            <a:r>
              <a:rPr lang="en-US" sz="1600" dirty="0" smtClean="0"/>
              <a:t>Precision and Recall curves -&gt; ROC Curve</a:t>
            </a:r>
          </a:p>
          <a:p>
            <a:r>
              <a:rPr lang="en-US" sz="1600" dirty="0" smtClean="0"/>
              <a:t>Calculating Average Precision for each class </a:t>
            </a:r>
          </a:p>
          <a:p>
            <a:pPr lvl="1"/>
            <a:r>
              <a:rPr lang="en-US" sz="1400" dirty="0"/>
              <a:t>Average </a:t>
            </a:r>
            <a:r>
              <a:rPr lang="en-US" sz="1400" dirty="0" smtClean="0"/>
              <a:t>Precision -&gt; (Area under the ROC curve)</a:t>
            </a:r>
          </a:p>
          <a:p>
            <a:pPr lvl="1"/>
            <a:r>
              <a:rPr lang="en-US" sz="1400" dirty="0" smtClean="0"/>
              <a:t>Methods to calculate:</a:t>
            </a:r>
          </a:p>
          <a:p>
            <a:pPr lvl="2"/>
            <a:r>
              <a:rPr lang="en-US" sz="1200" dirty="0" smtClean="0"/>
              <a:t>11 point intersection method </a:t>
            </a:r>
            <a:r>
              <a:rPr lang="en-US" sz="1200" dirty="0" smtClean="0">
                <a:hlinkClick r:id="rId3"/>
              </a:rPr>
              <a:t>link</a:t>
            </a:r>
            <a:endParaRPr lang="en-US" sz="1200" dirty="0" smtClean="0"/>
          </a:p>
          <a:p>
            <a:pPr lvl="2"/>
            <a:r>
              <a:rPr lang="en-US" sz="1200" dirty="0" smtClean="0"/>
              <a:t>All point intersection method </a:t>
            </a:r>
          </a:p>
          <a:p>
            <a:r>
              <a:rPr lang="en-US" sz="1600" b="1" dirty="0" err="1" smtClean="0"/>
              <a:t>mAP</a:t>
            </a:r>
            <a:r>
              <a:rPr lang="en-US" sz="1600" dirty="0" smtClean="0"/>
              <a:t>: mean Average Precision of all classes </a:t>
            </a:r>
            <a:r>
              <a:rPr lang="en-US" sz="1600" dirty="0" smtClean="0">
                <a:hlinkClick r:id="rId4"/>
              </a:rPr>
              <a:t>link </a:t>
            </a:r>
            <a:endParaRPr lang="en-US" sz="1600" dirty="0" smtClean="0"/>
          </a:p>
          <a:p>
            <a:r>
              <a:rPr lang="en-US" sz="1600" dirty="0" err="1" smtClean="0"/>
              <a:t>Tensorflow</a:t>
            </a:r>
            <a:r>
              <a:rPr lang="en-US" sz="1600" dirty="0" smtClean="0"/>
              <a:t> Object detection model Zoo: </a:t>
            </a:r>
            <a:r>
              <a:rPr lang="en-US" sz="1600" dirty="0" smtClean="0">
                <a:hlinkClick r:id="rId5"/>
              </a:rPr>
              <a:t>TF1</a:t>
            </a:r>
            <a:r>
              <a:rPr lang="en-US" sz="1600" dirty="0" smtClean="0"/>
              <a:t>, </a:t>
            </a:r>
            <a:r>
              <a:rPr lang="en-US" sz="1600" dirty="0" smtClean="0">
                <a:hlinkClick r:id="rId6"/>
              </a:rPr>
              <a:t>TF2</a:t>
            </a:r>
            <a:endParaRPr lang="en-US" sz="1600" dirty="0" smtClean="0"/>
          </a:p>
          <a:p>
            <a:r>
              <a:rPr lang="en-US" sz="1600" dirty="0" smtClean="0"/>
              <a:t>Reference Links:</a:t>
            </a:r>
          </a:p>
          <a:p>
            <a:pPr lvl="1"/>
            <a:r>
              <a:rPr lang="en-US" sz="1000" dirty="0">
                <a:hlinkClick r:id="rId7"/>
              </a:rPr>
              <a:t>https://</a:t>
            </a:r>
            <a:r>
              <a:rPr lang="en-US" sz="1000" dirty="0" smtClean="0">
                <a:hlinkClick r:id="rId7"/>
              </a:rPr>
              <a:t>www.youtube.com/watch?v=QdWidmgLwbw&amp;list=PL1GQaVhO4f_jLxOokW7CS5kY_J1t1T17S&amp;index=12</a:t>
            </a:r>
            <a:endParaRPr lang="en-US" sz="1000" dirty="0" smtClean="0">
              <a:hlinkClick r:id="rId8"/>
            </a:endParaRPr>
          </a:p>
          <a:p>
            <a:pPr lvl="1"/>
            <a:r>
              <a:rPr lang="en-US" sz="1000" dirty="0" smtClean="0">
                <a:hlinkClick r:id="rId8"/>
              </a:rPr>
              <a:t>https</a:t>
            </a:r>
            <a:r>
              <a:rPr lang="en-US" sz="1000" dirty="0">
                <a:hlinkClick r:id="rId8"/>
              </a:rPr>
              <a:t>://</a:t>
            </a:r>
            <a:r>
              <a:rPr lang="en-US" sz="1000" dirty="0" smtClean="0">
                <a:hlinkClick r:id="rId8"/>
              </a:rPr>
              <a:t>www.youtube.com/watch?v=QdWidmgLwbw&amp;list=PL1GQaVhO4f_jLxOokW7CS5kY_J1t1T17S&amp;index=13</a:t>
            </a:r>
            <a:endParaRPr lang="en-US" sz="1000" dirty="0" smtClean="0"/>
          </a:p>
          <a:p>
            <a:pPr lvl="1"/>
            <a:r>
              <a:rPr lang="en-US" sz="1000" dirty="0">
                <a:hlinkClick r:id="rId9"/>
              </a:rPr>
              <a:t>https://</a:t>
            </a:r>
            <a:r>
              <a:rPr lang="en-US" sz="1000" dirty="0" smtClean="0">
                <a:hlinkClick r:id="rId9"/>
              </a:rPr>
              <a:t>www.youtube.com/watch?v=t98TA2RYQvw&amp;list=PL1GQaVhO4f_jLxOokW7CS5kY_J1t1T17S&amp;index=14</a:t>
            </a:r>
            <a:endParaRPr lang="en-US" sz="1000" dirty="0" smtClean="0"/>
          </a:p>
          <a:p>
            <a:pPr lvl="1"/>
            <a:r>
              <a:rPr lang="en-US" sz="1050" dirty="0">
                <a:hlinkClick r:id="rId10"/>
              </a:rPr>
              <a:t>https://</a:t>
            </a:r>
            <a:r>
              <a:rPr lang="en-US" sz="1050" dirty="0" smtClean="0">
                <a:hlinkClick r:id="rId10"/>
              </a:rPr>
              <a:t>www.youtube.com/watch?v=oz2dDzsbXr8&amp;list=PL1GQaVhO4f_jLxOokW7CS5kY_J1t1T17S&amp;index=15</a:t>
            </a:r>
            <a:endParaRPr lang="en-US" sz="1050" dirty="0" smtClean="0"/>
          </a:p>
          <a:p>
            <a:pPr lvl="1"/>
            <a:endParaRPr lang="en-US" sz="1200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643758"/>
            <a:ext cx="2124472" cy="93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endCxn id="10242" idx="1"/>
          </p:cNvCxnSpPr>
          <p:nvPr/>
        </p:nvCxnSpPr>
        <p:spPr>
          <a:xfrm flipV="1">
            <a:off x="4860032" y="3111574"/>
            <a:ext cx="576064" cy="541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 descr="Imag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843558"/>
            <a:ext cx="424578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09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857250"/>
          </a:xfrm>
        </p:spPr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Object Detection </a:t>
            </a:r>
            <a:r>
              <a:rPr lang="en-US" dirty="0" smtClean="0">
                <a:hlinkClick r:id="rId2"/>
              </a:rPr>
              <a:t>API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1690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EyeBlink</a:t>
            </a:r>
            <a:r>
              <a:rPr lang="en-US" dirty="0" smtClean="0"/>
              <a:t> Detection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Problem statement</a:t>
            </a:r>
          </a:p>
          <a:p>
            <a:pPr lvl="1"/>
            <a:r>
              <a:rPr lang="en-US" sz="2000" dirty="0"/>
              <a:t>J</a:t>
            </a:r>
            <a:r>
              <a:rPr lang="en-US" sz="2000" dirty="0" smtClean="0"/>
              <a:t>ust after taking picture detect any one closed eyes in picture, and notify to user “somebody closed eyes, take another picture”</a:t>
            </a:r>
          </a:p>
        </p:txBody>
      </p:sp>
    </p:spTree>
    <p:extLst>
      <p:ext uri="{BB962C8B-B14F-4D97-AF65-F5344CB8AC3E}">
        <p14:creationId xmlns:p14="http://schemas.microsoft.com/office/powerpoint/2010/main" val="192755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stage approach  </a:t>
            </a:r>
            <a:endParaRPr lang="en-IN" dirty="0"/>
          </a:p>
        </p:txBody>
      </p:sp>
      <p:pic>
        <p:nvPicPr>
          <p:cNvPr id="11266" name="Picture 2" descr="E:\2020\EllieService\Eye_Blink_detection\training_eb_v1\training_eb_v1\images\train\closedface_group (51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t="18473" r="4071" b="17027"/>
          <a:stretch/>
        </p:blipFill>
        <p:spPr bwMode="auto">
          <a:xfrm>
            <a:off x="35496" y="1858949"/>
            <a:ext cx="3784210" cy="206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412" y="1687892"/>
            <a:ext cx="1057423" cy="120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075805"/>
            <a:ext cx="981075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995936" y="2571750"/>
            <a:ext cx="86409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Face Detection</a:t>
            </a:r>
            <a:endParaRPr lang="en-IN" sz="1200" dirty="0"/>
          </a:p>
        </p:txBody>
      </p:sp>
      <p:sp>
        <p:nvSpPr>
          <p:cNvPr id="5" name="Rounded Rectangle 4"/>
          <p:cNvSpPr/>
          <p:nvPr/>
        </p:nvSpPr>
        <p:spPr>
          <a:xfrm>
            <a:off x="6588224" y="1995686"/>
            <a:ext cx="8640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Eye blink detection</a:t>
            </a:r>
            <a:endParaRPr lang="en-IN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6588224" y="3363838"/>
            <a:ext cx="8640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Eye blink detection</a:t>
            </a:r>
            <a:endParaRPr lang="en-IN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7884368" y="2130410"/>
            <a:ext cx="11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eyes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7884368" y="3435846"/>
            <a:ext cx="128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Closed eyes</a:t>
            </a:r>
            <a:endParaRPr lang="en-IN" dirty="0"/>
          </a:p>
        </p:txBody>
      </p:sp>
      <p:cxnSp>
        <p:nvCxnSpPr>
          <p:cNvPr id="10" name="Straight Arrow Connector 9"/>
          <p:cNvCxnSpPr>
            <a:stCxn id="11266" idx="3"/>
            <a:endCxn id="4" idx="1"/>
          </p:cNvCxnSpPr>
          <p:nvPr/>
        </p:nvCxnSpPr>
        <p:spPr>
          <a:xfrm>
            <a:off x="3819706" y="2892925"/>
            <a:ext cx="176230" cy="28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  <a:endCxn id="11267" idx="1"/>
          </p:cNvCxnSpPr>
          <p:nvPr/>
        </p:nvCxnSpPr>
        <p:spPr>
          <a:xfrm flipV="1">
            <a:off x="4860032" y="2288051"/>
            <a:ext cx="192380" cy="607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11268" idx="1"/>
          </p:cNvCxnSpPr>
          <p:nvPr/>
        </p:nvCxnSpPr>
        <p:spPr>
          <a:xfrm>
            <a:off x="4860032" y="2895786"/>
            <a:ext cx="288032" cy="7848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267" idx="3"/>
            <a:endCxn id="5" idx="1"/>
          </p:cNvCxnSpPr>
          <p:nvPr/>
        </p:nvCxnSpPr>
        <p:spPr>
          <a:xfrm flipV="1">
            <a:off x="6109835" y="2283718"/>
            <a:ext cx="478389" cy="4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268" idx="3"/>
            <a:endCxn id="9" idx="1"/>
          </p:cNvCxnSpPr>
          <p:nvPr/>
        </p:nvCxnSpPr>
        <p:spPr>
          <a:xfrm flipV="1">
            <a:off x="6129139" y="3651870"/>
            <a:ext cx="459085" cy="287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  <a:endCxn id="6" idx="1"/>
          </p:cNvCxnSpPr>
          <p:nvPr/>
        </p:nvCxnSpPr>
        <p:spPr>
          <a:xfrm>
            <a:off x="7452320" y="2283718"/>
            <a:ext cx="432048" cy="31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3"/>
            <a:endCxn id="7" idx="1"/>
          </p:cNvCxnSpPr>
          <p:nvPr/>
        </p:nvCxnSpPr>
        <p:spPr>
          <a:xfrm flipV="1">
            <a:off x="7452320" y="3620512"/>
            <a:ext cx="432048" cy="31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67944" y="3620512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20ms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6687494" y="257175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0ms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6660232" y="393061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40ms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1547664" y="4659982"/>
            <a:ext cx="685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time taken = 20ms (face-detection) + 40ms*(</a:t>
            </a:r>
            <a:r>
              <a:rPr lang="en-US" dirty="0" err="1" smtClean="0"/>
              <a:t>no.of</a:t>
            </a:r>
            <a:r>
              <a:rPr lang="en-US" dirty="0" smtClean="0"/>
              <a:t> faces detected)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937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SSD </a:t>
            </a:r>
            <a:r>
              <a:rPr lang="en-US" dirty="0"/>
              <a:t>approach  </a:t>
            </a:r>
            <a:endParaRPr lang="en-IN" dirty="0"/>
          </a:p>
        </p:txBody>
      </p:sp>
      <p:pic>
        <p:nvPicPr>
          <p:cNvPr id="26" name="Picture 2" descr="E:\2020\EllieService\Eye_Blink_detection\training_eb_v1\training_eb_v1\images\train\closedface_group (51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t="18473" r="4071" b="17027"/>
          <a:stretch/>
        </p:blipFill>
        <p:spPr bwMode="auto">
          <a:xfrm>
            <a:off x="35496" y="1858949"/>
            <a:ext cx="3784210" cy="206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01" y="1563638"/>
            <a:ext cx="1057423" cy="120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075805"/>
            <a:ext cx="981075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ounded Rectangle 28"/>
          <p:cNvSpPr/>
          <p:nvPr/>
        </p:nvSpPr>
        <p:spPr>
          <a:xfrm>
            <a:off x="3995936" y="2571750"/>
            <a:ext cx="86409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SSD</a:t>
            </a:r>
          </a:p>
          <a:p>
            <a:pPr algn="ctr"/>
            <a:r>
              <a:rPr lang="en-US" sz="1200" dirty="0" smtClean="0"/>
              <a:t>Eye-blink</a:t>
            </a:r>
          </a:p>
          <a:p>
            <a:pPr algn="ctr"/>
            <a:r>
              <a:rPr lang="en-US" sz="1200" dirty="0" smtClean="0"/>
              <a:t>detection</a:t>
            </a:r>
            <a:endParaRPr lang="en-IN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7884368" y="1995686"/>
            <a:ext cx="11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eyes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7884368" y="3498562"/>
            <a:ext cx="128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Closed eyes</a:t>
            </a:r>
            <a:endParaRPr lang="en-IN" dirty="0"/>
          </a:p>
        </p:txBody>
      </p:sp>
      <p:cxnSp>
        <p:nvCxnSpPr>
          <p:cNvPr id="34" name="Straight Arrow Connector 33"/>
          <p:cNvCxnSpPr>
            <a:stCxn id="26" idx="3"/>
            <a:endCxn id="29" idx="1"/>
          </p:cNvCxnSpPr>
          <p:nvPr/>
        </p:nvCxnSpPr>
        <p:spPr>
          <a:xfrm>
            <a:off x="3819706" y="2892925"/>
            <a:ext cx="176230" cy="28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9" idx="3"/>
            <a:endCxn id="27" idx="1"/>
          </p:cNvCxnSpPr>
          <p:nvPr/>
        </p:nvCxnSpPr>
        <p:spPr>
          <a:xfrm flipV="1">
            <a:off x="4860032" y="2163797"/>
            <a:ext cx="670769" cy="7319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3"/>
            <a:endCxn id="28" idx="1"/>
          </p:cNvCxnSpPr>
          <p:nvPr/>
        </p:nvCxnSpPr>
        <p:spPr>
          <a:xfrm>
            <a:off x="4860032" y="2895786"/>
            <a:ext cx="720080" cy="7848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3"/>
            <a:endCxn id="32" idx="1"/>
          </p:cNvCxnSpPr>
          <p:nvPr/>
        </p:nvCxnSpPr>
        <p:spPr>
          <a:xfrm>
            <a:off x="6588224" y="2163797"/>
            <a:ext cx="1296144" cy="16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8" idx="3"/>
            <a:endCxn id="33" idx="1"/>
          </p:cNvCxnSpPr>
          <p:nvPr/>
        </p:nvCxnSpPr>
        <p:spPr>
          <a:xfrm>
            <a:off x="6561187" y="3680643"/>
            <a:ext cx="1323181" cy="2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067944" y="3620512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0ms</a:t>
            </a:r>
            <a:endParaRPr lang="en-IN" dirty="0"/>
          </a:p>
        </p:txBody>
      </p:sp>
      <p:sp>
        <p:nvSpPr>
          <p:cNvPr id="44" name="TextBox 43"/>
          <p:cNvSpPr txBox="1"/>
          <p:nvPr/>
        </p:nvSpPr>
        <p:spPr>
          <a:xfrm>
            <a:off x="3422411" y="4515966"/>
            <a:ext cx="251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time taken ~= 60ms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609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Pipeline for SSD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Dataset Creation</a:t>
            </a:r>
          </a:p>
          <a:p>
            <a:pPr lvl="1"/>
            <a:r>
              <a:rPr lang="en-US" sz="1400" dirty="0" smtClean="0"/>
              <a:t>Used </a:t>
            </a:r>
            <a:r>
              <a:rPr lang="en-US" sz="1400" dirty="0" err="1" smtClean="0"/>
              <a:t>OpenCV</a:t>
            </a:r>
            <a:r>
              <a:rPr lang="en-US" sz="1400" dirty="0" smtClean="0"/>
              <a:t> Face-detector and old </a:t>
            </a:r>
            <a:r>
              <a:rPr lang="en-US" sz="1400" dirty="0" err="1" smtClean="0"/>
              <a:t>eyeblink</a:t>
            </a:r>
            <a:r>
              <a:rPr lang="en-US" sz="1400" dirty="0" smtClean="0"/>
              <a:t> detector model (Binary Image classifier) to label Images</a:t>
            </a:r>
          </a:p>
          <a:p>
            <a:pPr lvl="1"/>
            <a:r>
              <a:rPr lang="en-US" sz="1400" dirty="0" smtClean="0"/>
              <a:t>Used Python Scripts to convert Face bounding boxes and labels to xml files</a:t>
            </a:r>
            <a:endParaRPr lang="en-US" sz="1400" dirty="0"/>
          </a:p>
          <a:p>
            <a:r>
              <a:rPr lang="en-US" sz="1600" dirty="0"/>
              <a:t>Installing </a:t>
            </a:r>
            <a:r>
              <a:rPr lang="en-US" sz="1600" dirty="0" err="1"/>
              <a:t>Obj_detect</a:t>
            </a:r>
            <a:r>
              <a:rPr lang="en-US" sz="1600" dirty="0"/>
              <a:t> API</a:t>
            </a:r>
          </a:p>
          <a:p>
            <a:r>
              <a:rPr lang="en-US" sz="1600" dirty="0"/>
              <a:t>Converting Dataset to </a:t>
            </a:r>
            <a:r>
              <a:rPr lang="en-US" sz="1600" dirty="0" err="1"/>
              <a:t>TFRecords</a:t>
            </a:r>
            <a:endParaRPr lang="en-US" sz="1600" dirty="0"/>
          </a:p>
          <a:p>
            <a:pPr lvl="1"/>
            <a:r>
              <a:rPr lang="en-US" sz="1400" dirty="0"/>
              <a:t>xml to csv</a:t>
            </a:r>
          </a:p>
          <a:p>
            <a:pPr lvl="1"/>
            <a:r>
              <a:rPr lang="en-US" sz="1400" dirty="0"/>
              <a:t>(images + csv) to </a:t>
            </a:r>
            <a:r>
              <a:rPr lang="en-US" sz="1400" dirty="0" err="1"/>
              <a:t>TFRecords</a:t>
            </a:r>
            <a:endParaRPr lang="en-US" sz="1400" dirty="0"/>
          </a:p>
          <a:p>
            <a:r>
              <a:rPr lang="en-US" sz="1600" dirty="0"/>
              <a:t>selecting and downloading Pre-trained model in model zoo : </a:t>
            </a:r>
            <a:r>
              <a:rPr lang="en-US" sz="1600" dirty="0">
                <a:hlinkClick r:id="rId2"/>
              </a:rPr>
              <a:t>TF1</a:t>
            </a:r>
            <a:r>
              <a:rPr lang="en-US" sz="1600" dirty="0"/>
              <a:t>, </a:t>
            </a:r>
            <a:r>
              <a:rPr lang="en-US" sz="1600" dirty="0">
                <a:hlinkClick r:id="rId3"/>
              </a:rPr>
              <a:t>TF2</a:t>
            </a:r>
            <a:endParaRPr lang="en-US" sz="1600" dirty="0"/>
          </a:p>
          <a:p>
            <a:r>
              <a:rPr lang="en-US" sz="1600" dirty="0"/>
              <a:t>Training with Transfer learning</a:t>
            </a:r>
          </a:p>
          <a:p>
            <a:r>
              <a:rPr lang="en-US" sz="1600" dirty="0"/>
              <a:t>Evaluating model checkpoints</a:t>
            </a:r>
          </a:p>
          <a:p>
            <a:r>
              <a:rPr lang="en-US" sz="1600" dirty="0"/>
              <a:t>Exporting Checkpoints to frozen graph file (</a:t>
            </a:r>
            <a:r>
              <a:rPr lang="en-US" sz="1600" dirty="0" err="1"/>
              <a:t>frozen_graph.pb</a:t>
            </a:r>
            <a:r>
              <a:rPr lang="en-US" sz="1600" dirty="0"/>
              <a:t> file)</a:t>
            </a:r>
          </a:p>
          <a:p>
            <a:r>
              <a:rPr lang="en-US" sz="1600" dirty="0"/>
              <a:t>Converting </a:t>
            </a:r>
            <a:r>
              <a:rPr lang="en-US" sz="1600" dirty="0" err="1"/>
              <a:t>frozen_graph</a:t>
            </a:r>
            <a:r>
              <a:rPr lang="en-US" sz="1600" b="1" dirty="0" err="1"/>
              <a:t>.pb</a:t>
            </a:r>
            <a:r>
              <a:rPr lang="en-US" sz="1600" dirty="0"/>
              <a:t> to </a:t>
            </a:r>
            <a:r>
              <a:rPr lang="en-US" sz="1600" dirty="0" err="1"/>
              <a:t>eyeblink_detect</a:t>
            </a:r>
            <a:r>
              <a:rPr lang="en-US" sz="1600" b="1" dirty="0" err="1"/>
              <a:t>.tflite</a:t>
            </a:r>
            <a:r>
              <a:rPr lang="en-US" sz="1600" dirty="0"/>
              <a:t> model -&gt; deploy in mobile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68344" y="555526"/>
            <a:ext cx="140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4"/>
              </a:rPr>
              <a:t>ReadDoc</a:t>
            </a:r>
            <a:r>
              <a:rPr lang="en-US" dirty="0" smtClean="0">
                <a:hlinkClick r:id="rId4"/>
              </a:rPr>
              <a:t> link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384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Links: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SSD Original paper: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arxiv.org/pdf/1512.02325.pdf</a:t>
            </a:r>
            <a:endParaRPr lang="en-US" dirty="0"/>
          </a:p>
          <a:p>
            <a:r>
              <a:rPr lang="en-US" dirty="0"/>
              <a:t>Bounding Box </a:t>
            </a:r>
            <a:r>
              <a:rPr lang="en-US" dirty="0" smtClean="0"/>
              <a:t>Regression:</a:t>
            </a:r>
            <a:endParaRPr lang="en-US" dirty="0"/>
          </a:p>
          <a:p>
            <a:pPr lvl="1"/>
            <a:r>
              <a:rPr lang="en-IN" dirty="0">
                <a:hlinkClick r:id="rId3"/>
              </a:rPr>
              <a:t>https://</a:t>
            </a:r>
            <a:r>
              <a:rPr lang="en-IN" dirty="0" smtClean="0">
                <a:hlinkClick r:id="rId3"/>
              </a:rPr>
              <a:t>arxiv.org/pdf/1904.06805.pdf</a:t>
            </a:r>
            <a:endParaRPr lang="en-US" dirty="0"/>
          </a:p>
          <a:p>
            <a:r>
              <a:rPr lang="en-US" dirty="0" smtClean="0"/>
              <a:t>Article from basics of Object detection and SSD:</a:t>
            </a:r>
          </a:p>
          <a:p>
            <a:pPr lvl="1"/>
            <a:r>
              <a:rPr lang="en-IN" dirty="0">
                <a:hlinkClick r:id="rId4"/>
              </a:rPr>
              <a:t>https://</a:t>
            </a:r>
            <a:r>
              <a:rPr lang="en-IN" dirty="0" smtClean="0">
                <a:hlinkClick r:id="rId4"/>
              </a:rPr>
              <a:t>towardsdatascience.com/implementing-ssd-in-keras-part-i-network-structure-da3323f11cff</a:t>
            </a:r>
            <a:endParaRPr lang="en-IN" dirty="0" smtClean="0"/>
          </a:p>
          <a:p>
            <a:pPr lvl="1"/>
            <a:r>
              <a:rPr lang="en-IN" dirty="0">
                <a:hlinkClick r:id="rId5"/>
              </a:rPr>
              <a:t>https://</a:t>
            </a:r>
            <a:r>
              <a:rPr lang="en-IN" dirty="0" smtClean="0">
                <a:hlinkClick r:id="rId5"/>
              </a:rPr>
              <a:t>towardsdatascience.com/implementing-single-shot-detector-ssd-in-keras-part-ii-loss-functions-4f43c292ad2a</a:t>
            </a:r>
            <a:endParaRPr lang="en-IN" dirty="0" smtClean="0"/>
          </a:p>
          <a:p>
            <a:pPr lvl="1"/>
            <a:r>
              <a:rPr lang="en-IN" dirty="0">
                <a:hlinkClick r:id="rId6"/>
              </a:rPr>
              <a:t>https://</a:t>
            </a:r>
            <a:r>
              <a:rPr lang="en-IN" dirty="0" smtClean="0">
                <a:hlinkClick r:id="rId6"/>
              </a:rPr>
              <a:t>towardsdatascience.com/implementing-single-shot-detector-ssd-in-keras-part-iii-data-preparation-624ba37f5924</a:t>
            </a:r>
            <a:endParaRPr lang="en-IN" dirty="0" smtClean="0"/>
          </a:p>
          <a:p>
            <a:pPr lvl="1"/>
            <a:r>
              <a:rPr lang="en-IN" dirty="0">
                <a:hlinkClick r:id="rId7"/>
              </a:rPr>
              <a:t>https://</a:t>
            </a:r>
            <a:r>
              <a:rPr lang="en-IN" dirty="0" smtClean="0">
                <a:hlinkClick r:id="rId7"/>
              </a:rPr>
              <a:t>towardsdatascience.com/implementing-single-shot-detector-ssd-in-keras-part-iv-data-augmentation-59c9f230a910</a:t>
            </a:r>
            <a:endParaRPr lang="en-IN" dirty="0" smtClean="0"/>
          </a:p>
          <a:p>
            <a:pPr lvl="1"/>
            <a:r>
              <a:rPr lang="en-IN" dirty="0">
                <a:hlinkClick r:id="rId8"/>
              </a:rPr>
              <a:t>https://</a:t>
            </a:r>
            <a:r>
              <a:rPr lang="en-IN" dirty="0" smtClean="0">
                <a:hlinkClick r:id="rId8"/>
              </a:rPr>
              <a:t>towardsdatascience.com/implementing-single-shot-detector-ssd-in-keras-part-v-predictions-decoding-2305a6e4c7a1</a:t>
            </a:r>
            <a:endParaRPr lang="en-IN" dirty="0" smtClean="0">
              <a:hlinkClick r:id="rId9"/>
            </a:endParaRPr>
          </a:p>
          <a:p>
            <a:r>
              <a:rPr lang="en-US" dirty="0" smtClean="0"/>
              <a:t>Code with good pictures:</a:t>
            </a:r>
            <a:endParaRPr lang="en-IN" dirty="0" smtClean="0">
              <a:hlinkClick r:id="rId9"/>
            </a:endParaRPr>
          </a:p>
          <a:p>
            <a:pPr lvl="1"/>
            <a:r>
              <a:rPr lang="en-IN" dirty="0" smtClean="0">
                <a:hlinkClick r:id="rId9"/>
              </a:rPr>
              <a:t>https</a:t>
            </a:r>
            <a:r>
              <a:rPr lang="en-IN" dirty="0">
                <a:hlinkClick r:id="rId9"/>
              </a:rPr>
              <a:t>://dhruvs.space/posts/understanding-object-detection-part-4</a:t>
            </a:r>
            <a:r>
              <a:rPr lang="en-IN" dirty="0" smtClean="0">
                <a:hlinkClick r:id="rId9"/>
              </a:rPr>
              <a:t>/</a:t>
            </a:r>
            <a:endParaRPr lang="en-IN" dirty="0" smtClean="0"/>
          </a:p>
          <a:p>
            <a:pPr lvl="1"/>
            <a:endParaRPr lang="en-IN" dirty="0" smtClean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96532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Segmentation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UNet</a:t>
            </a:r>
            <a:endParaRPr lang="en-US" dirty="0" smtClean="0"/>
          </a:p>
          <a:p>
            <a:r>
              <a:rPr lang="en-US" dirty="0" err="1" smtClean="0"/>
              <a:t>DeepLab</a:t>
            </a:r>
            <a:r>
              <a:rPr lang="en-US" dirty="0" smtClean="0"/>
              <a:t> v3</a:t>
            </a:r>
            <a:endParaRPr lang="en-IN" dirty="0"/>
          </a:p>
        </p:txBody>
      </p:sp>
      <p:pic>
        <p:nvPicPr>
          <p:cNvPr id="29698" name="Picture 2" descr="unet in pytorch | Becoming Human: Artificial Intelligence Magaz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8" y="2427734"/>
            <a:ext cx="900246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87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Usecases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Portrait mode: </a:t>
            </a:r>
          </a:p>
          <a:p>
            <a:pPr lvl="1"/>
            <a:r>
              <a:rPr lang="en-IN" sz="1600" dirty="0">
                <a:hlinkClick r:id="rId2"/>
              </a:rPr>
              <a:t>https://ai.googleblog.com/2018/03/semantic-image-segmentation-with.html</a:t>
            </a:r>
          </a:p>
          <a:p>
            <a:pPr lvl="1"/>
            <a:r>
              <a:rPr lang="en-IN" sz="1600" dirty="0" smtClean="0">
                <a:hlinkClick r:id="rId2"/>
              </a:rPr>
              <a:t>https</a:t>
            </a:r>
            <a:r>
              <a:rPr lang="en-IN" sz="1600" dirty="0">
                <a:hlinkClick r:id="rId2"/>
              </a:rPr>
              <a:t>://</a:t>
            </a:r>
            <a:r>
              <a:rPr lang="en-IN" sz="1600" dirty="0" smtClean="0">
                <a:hlinkClick r:id="rId2"/>
              </a:rPr>
              <a:t>ai.googleblog.com/2017/10/portrait-mode-on-pixel-2-and-pixel-2-xl.html</a:t>
            </a:r>
            <a:endParaRPr lang="en-IN" sz="1600" dirty="0" smtClean="0"/>
          </a:p>
          <a:p>
            <a:pPr lvl="1"/>
            <a:r>
              <a:rPr lang="en-IN" sz="1600" dirty="0">
                <a:hlinkClick r:id="rId3"/>
              </a:rPr>
              <a:t>https://</a:t>
            </a:r>
            <a:r>
              <a:rPr lang="en-IN" sz="1600" dirty="0" smtClean="0">
                <a:hlinkClick r:id="rId3"/>
              </a:rPr>
              <a:t>ai.googleblog.com/2018/03/mobile-real-time-video-segmentation.html</a:t>
            </a:r>
            <a:endParaRPr lang="en-IN" sz="1600" dirty="0" smtClean="0"/>
          </a:p>
          <a:p>
            <a:pPr lvl="1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99473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PR-141: Auto-DeepLab: Hierarchical Neural Architecture Search for Sem…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5395"/>
            <a:ext cx="8136904" cy="457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92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7494"/>
            <a:ext cx="7704856" cy="473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61815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771550"/>
            <a:ext cx="6495240" cy="4327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857250"/>
          </a:xfrm>
        </p:spPr>
        <p:txBody>
          <a:bodyPr/>
          <a:lstStyle/>
          <a:p>
            <a:r>
              <a:rPr lang="en-US" dirty="0" smtClean="0"/>
              <a:t>UNET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69000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8229600" cy="857250"/>
          </a:xfrm>
        </p:spPr>
        <p:txBody>
          <a:bodyPr/>
          <a:lstStyle/>
          <a:p>
            <a:r>
              <a:rPr lang="en-US" dirty="0" err="1" smtClean="0"/>
              <a:t>Deeplab</a:t>
            </a:r>
            <a:endParaRPr lang="en-IN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058" y="1200150"/>
            <a:ext cx="650531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31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510"/>
            <a:ext cx="82296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Challenges and datasets</a:t>
            </a:r>
            <a:endParaRPr lang="en-IN" sz="2400" dirty="0" smtClean="0">
              <a:hlinkClick r:id="rId2"/>
            </a:endParaRPr>
          </a:p>
          <a:p>
            <a:pPr lvl="1"/>
            <a:r>
              <a:rPr lang="en-IN" sz="2000" dirty="0" smtClean="0">
                <a:hlinkClick r:id="rId2"/>
              </a:rPr>
              <a:t>https</a:t>
            </a:r>
            <a:r>
              <a:rPr lang="en-IN" sz="2000" dirty="0">
                <a:hlinkClick r:id="rId2"/>
              </a:rPr>
              <a:t>://www.cityscapes-dataset.com</a:t>
            </a:r>
            <a:r>
              <a:rPr lang="en-IN" sz="2000" dirty="0" smtClean="0">
                <a:hlinkClick r:id="rId2"/>
              </a:rPr>
              <a:t>/</a:t>
            </a:r>
            <a:endParaRPr lang="en-IN" sz="2000" dirty="0" smtClean="0"/>
          </a:p>
          <a:p>
            <a:pPr lvl="1"/>
            <a:r>
              <a:rPr lang="en-IN" sz="2000" dirty="0">
                <a:hlinkClick r:id="rId3"/>
              </a:rPr>
              <a:t>https://cocodataset.org/#</a:t>
            </a:r>
            <a:r>
              <a:rPr lang="en-IN" sz="2000" dirty="0" smtClean="0">
                <a:hlinkClick r:id="rId3"/>
              </a:rPr>
              <a:t>detection-2020</a:t>
            </a:r>
            <a:endParaRPr lang="en-IN" sz="2000" dirty="0" smtClean="0"/>
          </a:p>
          <a:p>
            <a:pPr lvl="1"/>
            <a:r>
              <a:rPr lang="en-IN" sz="2000" dirty="0">
                <a:hlinkClick r:id="rId4"/>
              </a:rPr>
              <a:t>https://cs.stanford.edu/~roozbeh/pascal-context</a:t>
            </a:r>
            <a:r>
              <a:rPr lang="en-IN" sz="2000" dirty="0" smtClean="0">
                <a:hlinkClick r:id="rId4"/>
              </a:rPr>
              <a:t>/</a:t>
            </a:r>
            <a:endParaRPr lang="en-IN" sz="2000" dirty="0" smtClean="0"/>
          </a:p>
          <a:p>
            <a:pPr lvl="1"/>
            <a:r>
              <a:rPr lang="en-IN" sz="2000" dirty="0">
                <a:hlinkClick r:id="rId5"/>
              </a:rPr>
              <a:t>https://research.mapillary.com/eccv18</a:t>
            </a:r>
            <a:r>
              <a:rPr lang="en-IN" sz="2000" dirty="0" smtClean="0">
                <a:hlinkClick r:id="rId5"/>
              </a:rPr>
              <a:t>/</a:t>
            </a:r>
            <a:endParaRPr lang="en-IN" sz="2000" dirty="0" smtClean="0"/>
          </a:p>
          <a:p>
            <a:pPr lvl="1"/>
            <a:r>
              <a:rPr lang="en-IN" sz="2000" dirty="0">
                <a:hlinkClick r:id="rId6"/>
              </a:rPr>
              <a:t>https://groups.csail.mit.edu/vision/datasets/ADE20K</a:t>
            </a:r>
            <a:r>
              <a:rPr lang="en-IN" sz="2000" dirty="0" smtClean="0">
                <a:hlinkClick r:id="rId6"/>
              </a:rPr>
              <a:t>/</a:t>
            </a:r>
            <a:endParaRPr lang="en-IN" sz="2000" dirty="0" smtClean="0"/>
          </a:p>
          <a:p>
            <a:r>
              <a:rPr lang="en-US" sz="2400" dirty="0" smtClean="0"/>
              <a:t>Android App sample:</a:t>
            </a:r>
          </a:p>
          <a:p>
            <a:pPr lvl="1"/>
            <a:r>
              <a:rPr lang="en-IN" sz="2000" dirty="0">
                <a:hlinkClick r:id="rId7"/>
              </a:rPr>
              <a:t>https://</a:t>
            </a:r>
            <a:r>
              <a:rPr lang="en-IN" sz="2000" dirty="0" smtClean="0">
                <a:hlinkClick r:id="rId7"/>
              </a:rPr>
              <a:t>www.tensorflow.org/lite/examples/segmentation/overview</a:t>
            </a:r>
            <a:endParaRPr lang="en-IN" sz="2000" dirty="0" smtClean="0"/>
          </a:p>
          <a:p>
            <a:pPr lvl="1"/>
            <a:endParaRPr lang="en-IN" sz="20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0821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Links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TF example:</a:t>
            </a:r>
          </a:p>
          <a:p>
            <a:pPr lvl="1"/>
            <a:r>
              <a:rPr lang="en-US" sz="1600">
                <a:hlinkClick r:id="rId2"/>
              </a:rPr>
              <a:t>https://</a:t>
            </a:r>
            <a:r>
              <a:rPr lang="en-US" sz="1600" smtClean="0">
                <a:hlinkClick r:id="rId2"/>
              </a:rPr>
              <a:t>www.tensorflow.org/tutorials/images/segmentation</a:t>
            </a:r>
            <a:endParaRPr lang="en-US" sz="1600"/>
          </a:p>
          <a:p>
            <a:r>
              <a:rPr lang="en-US" sz="2000" dirty="0" err="1" smtClean="0"/>
              <a:t>Unet</a:t>
            </a:r>
            <a:r>
              <a:rPr lang="en-US" sz="2000" dirty="0" smtClean="0"/>
              <a:t> paper:</a:t>
            </a:r>
          </a:p>
          <a:p>
            <a:pPr lvl="1"/>
            <a:r>
              <a:rPr lang="en-IN" sz="1800" dirty="0">
                <a:hlinkClick r:id="rId3"/>
              </a:rPr>
              <a:t>https://</a:t>
            </a:r>
            <a:r>
              <a:rPr lang="en-IN" sz="1800" dirty="0" smtClean="0">
                <a:hlinkClick r:id="rId3"/>
              </a:rPr>
              <a:t>arxiv.org/pdf/1505.04597.pdf</a:t>
            </a:r>
            <a:endParaRPr lang="en-IN" sz="1800" dirty="0" smtClean="0"/>
          </a:p>
          <a:p>
            <a:r>
              <a:rPr lang="en-US" sz="2000" dirty="0" smtClean="0"/>
              <a:t>DeepLab-v3</a:t>
            </a:r>
          </a:p>
          <a:p>
            <a:pPr lvl="1"/>
            <a:r>
              <a:rPr lang="en-IN" sz="1800" dirty="0">
                <a:hlinkClick r:id="rId4"/>
              </a:rPr>
              <a:t>https://</a:t>
            </a:r>
            <a:r>
              <a:rPr lang="en-IN" sz="1800" dirty="0" smtClean="0">
                <a:hlinkClick r:id="rId4"/>
              </a:rPr>
              <a:t>ai.googleblog.com/2018/03/semantic-image-segmentation-with.html</a:t>
            </a:r>
            <a:endParaRPr lang="en-IN" sz="1800" dirty="0" smtClean="0"/>
          </a:p>
          <a:p>
            <a:r>
              <a:rPr lang="en-US" sz="2200" dirty="0" smtClean="0"/>
              <a:t>Analysis on </a:t>
            </a:r>
            <a:r>
              <a:rPr lang="en-US" sz="2200" dirty="0" err="1" smtClean="0"/>
              <a:t>DeepLab</a:t>
            </a:r>
            <a:r>
              <a:rPr lang="en-US" sz="2200" dirty="0" smtClean="0"/>
              <a:t> models on different datasets:</a:t>
            </a:r>
          </a:p>
          <a:p>
            <a:pPr lvl="1"/>
            <a:r>
              <a:rPr lang="en-IN" sz="1800" dirty="0">
                <a:hlinkClick r:id="rId5"/>
              </a:rPr>
              <a:t>http://</a:t>
            </a:r>
            <a:r>
              <a:rPr lang="en-IN" sz="1800" dirty="0" smtClean="0">
                <a:hlinkClick r:id="rId5"/>
              </a:rPr>
              <a:t>collab.lge.com/main/x/vsVERg</a:t>
            </a:r>
            <a:endParaRPr lang="en-IN" sz="1800" dirty="0" smtClean="0"/>
          </a:p>
          <a:p>
            <a:pPr lvl="1"/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262885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48086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960"/>
            <a:ext cx="9144000" cy="5152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1916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14058"/>
            <a:ext cx="8892480" cy="5123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4738457"/>
            <a:ext cx="7313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link: </a:t>
            </a:r>
            <a:r>
              <a:rPr lang="en-US" dirty="0" smtClean="0">
                <a:hlinkClick r:id="rId3"/>
              </a:rPr>
              <a:t>https://pytorch.org/tutorials/intermediate/flask_rest_api_tutorial.html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571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C</a:t>
            </a:r>
            <a:r>
              <a:rPr lang="en-US" sz="2800" dirty="0" smtClean="0"/>
              <a:t>onnecting multiple clients</a:t>
            </a:r>
            <a:endParaRPr lang="en-IN" sz="2800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7614"/>
            <a:ext cx="5400600" cy="304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98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4" y="18262"/>
            <a:ext cx="8572656" cy="492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39664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3478"/>
            <a:ext cx="8959937" cy="461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8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TFRecords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Tensorflow’s</a:t>
            </a:r>
            <a:r>
              <a:rPr lang="en-US" dirty="0"/>
              <a:t> own binary storage </a:t>
            </a:r>
            <a:r>
              <a:rPr lang="en-US" dirty="0" smtClean="0"/>
              <a:t>format</a:t>
            </a:r>
          </a:p>
          <a:p>
            <a:r>
              <a:rPr lang="en-US" dirty="0" smtClean="0"/>
              <a:t>Helpful in working with Large datasets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fasters data access (binary format)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educes training time</a:t>
            </a:r>
          </a:p>
          <a:p>
            <a:pPr lvl="1"/>
            <a:r>
              <a:rPr lang="en-US" dirty="0" smtClean="0"/>
              <a:t>Optimized </a:t>
            </a:r>
            <a:r>
              <a:rPr lang="en-US" dirty="0"/>
              <a:t>for use with </a:t>
            </a:r>
            <a:r>
              <a:rPr lang="en-US" dirty="0" err="1"/>
              <a:t>Tensorflow</a:t>
            </a:r>
            <a:r>
              <a:rPr lang="en-US" dirty="0"/>
              <a:t> in multiple </a:t>
            </a:r>
            <a:r>
              <a:rPr lang="en-US" dirty="0" smtClean="0"/>
              <a:t>ways</a:t>
            </a:r>
          </a:p>
          <a:p>
            <a:pPr lvl="2"/>
            <a:r>
              <a:rPr lang="en-IN" dirty="0" smtClean="0"/>
              <a:t>Combine </a:t>
            </a:r>
            <a:r>
              <a:rPr lang="en-IN" dirty="0"/>
              <a:t>multiple </a:t>
            </a:r>
            <a:r>
              <a:rPr lang="en-IN" dirty="0" smtClean="0"/>
              <a:t>datasets</a:t>
            </a:r>
          </a:p>
          <a:p>
            <a:pPr lvl="2"/>
            <a:r>
              <a:rPr lang="en-IN" dirty="0" smtClean="0"/>
              <a:t>Pre-processing functionality</a:t>
            </a:r>
          </a:p>
          <a:p>
            <a:pPr lvl="2"/>
            <a:r>
              <a:rPr lang="en-US" dirty="0" smtClean="0"/>
              <a:t>Store </a:t>
            </a:r>
            <a:r>
              <a:rPr lang="en-US" dirty="0"/>
              <a:t>sequence data — for instance, a time series or word encodings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98446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84502"/>
            <a:ext cx="8928992" cy="456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64662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Saving a </a:t>
            </a:r>
            <a:r>
              <a:rPr lang="en-US" dirty="0" err="1" smtClean="0">
                <a:solidFill>
                  <a:schemeClr val="accent6"/>
                </a:solidFill>
              </a:rPr>
              <a:t>Keras</a:t>
            </a:r>
            <a:r>
              <a:rPr lang="en-US" dirty="0" smtClean="0">
                <a:solidFill>
                  <a:schemeClr val="accent6"/>
                </a:solidFill>
              </a:rPr>
              <a:t> model as Saved model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MODEL_DIR = './model'</a:t>
            </a:r>
          </a:p>
          <a:p>
            <a:pPr marL="0" indent="0">
              <a:buNone/>
            </a:pPr>
            <a:r>
              <a:rPr lang="en-US" dirty="0"/>
              <a:t>version = 1</a:t>
            </a:r>
          </a:p>
          <a:p>
            <a:pPr marL="0" indent="0">
              <a:buNone/>
            </a:pPr>
            <a:r>
              <a:rPr lang="en-US" dirty="0" err="1"/>
              <a:t>export_path</a:t>
            </a:r>
            <a:r>
              <a:rPr lang="en-US" dirty="0"/>
              <a:t> = </a:t>
            </a:r>
            <a:r>
              <a:rPr lang="en-US" dirty="0" err="1"/>
              <a:t>os.path.join</a:t>
            </a:r>
            <a:r>
              <a:rPr lang="en-US" dirty="0"/>
              <a:t>(MODEL_DIR, </a:t>
            </a:r>
            <a:r>
              <a:rPr lang="en-US" dirty="0" err="1"/>
              <a:t>str</a:t>
            </a:r>
            <a:r>
              <a:rPr lang="en-US" dirty="0"/>
              <a:t>(version))</a:t>
            </a:r>
          </a:p>
          <a:p>
            <a:pPr marL="0" indent="0">
              <a:buNone/>
            </a:pPr>
            <a:r>
              <a:rPr lang="en-US" dirty="0"/>
              <a:t>print('</a:t>
            </a:r>
            <a:r>
              <a:rPr lang="en-US" dirty="0" err="1"/>
              <a:t>export_path</a:t>
            </a:r>
            <a:r>
              <a:rPr lang="en-US" dirty="0"/>
              <a:t> = {}\</a:t>
            </a:r>
            <a:r>
              <a:rPr lang="en-US" dirty="0" err="1"/>
              <a:t>n'.format</a:t>
            </a:r>
            <a:r>
              <a:rPr lang="en-US" dirty="0"/>
              <a:t>(</a:t>
            </a:r>
            <a:r>
              <a:rPr lang="en-US" dirty="0" err="1"/>
              <a:t>export_path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tf.keras.models.save_model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    model,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export_path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overwrite=True,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include_optimizer</a:t>
            </a:r>
            <a:r>
              <a:rPr lang="en-US" dirty="0"/>
              <a:t>=True,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save_format</a:t>
            </a:r>
            <a:r>
              <a:rPr lang="en-US" dirty="0"/>
              <a:t>=None,</a:t>
            </a:r>
          </a:p>
          <a:p>
            <a:pPr marL="0" indent="0">
              <a:buNone/>
            </a:pPr>
            <a:r>
              <a:rPr lang="en-US" dirty="0"/>
              <a:t>    signatures=None,</a:t>
            </a:r>
          </a:p>
          <a:p>
            <a:pPr marL="0" indent="0">
              <a:buNone/>
            </a:pPr>
            <a:r>
              <a:rPr lang="en-US" dirty="0"/>
              <a:t>    options=None</a:t>
            </a:r>
          </a:p>
          <a:p>
            <a:pPr marL="0" indent="0"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print('\</a:t>
            </a:r>
            <a:r>
              <a:rPr lang="en-US" dirty="0" err="1"/>
              <a:t>nSaved</a:t>
            </a:r>
            <a:r>
              <a:rPr lang="en-US" dirty="0"/>
              <a:t> model:')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08051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56" y="267494"/>
            <a:ext cx="8759940" cy="463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39543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83518"/>
            <a:ext cx="8666945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53342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Links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Saving </a:t>
            </a:r>
            <a:r>
              <a:rPr lang="en-US" sz="1800" dirty="0" err="1" smtClean="0"/>
              <a:t>keras</a:t>
            </a:r>
            <a:r>
              <a:rPr lang="en-US" sz="1800" dirty="0" smtClean="0"/>
              <a:t> model to </a:t>
            </a:r>
            <a:r>
              <a:rPr lang="en-US" sz="1800" dirty="0" err="1" smtClean="0"/>
              <a:t>saved_model</a:t>
            </a:r>
            <a:endParaRPr lang="en-US" sz="1800" dirty="0" smtClean="0"/>
          </a:p>
          <a:p>
            <a:pPr lvl="1"/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www.tensorflow.org/tfx/tutorials/serving/rest_simple</a:t>
            </a:r>
            <a:endParaRPr lang="en-US" sz="1600" dirty="0"/>
          </a:p>
          <a:p>
            <a:pPr lvl="1"/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www.tensorflow.org/tfx/serving/docker</a:t>
            </a:r>
            <a:endParaRPr lang="en-US" sz="1600" dirty="0" smtClean="0"/>
          </a:p>
          <a:p>
            <a:pPr lvl="1"/>
            <a:r>
              <a:rPr lang="en-IN" sz="1600" dirty="0">
                <a:hlinkClick r:id="rId4"/>
              </a:rPr>
              <a:t>https://</a:t>
            </a:r>
            <a:r>
              <a:rPr lang="en-IN" sz="1600" dirty="0" smtClean="0">
                <a:hlinkClick r:id="rId4"/>
              </a:rPr>
              <a:t>www.tensorflow.org/guide/saved_model</a:t>
            </a:r>
            <a:endParaRPr lang="en-IN" sz="1600" dirty="0" smtClean="0"/>
          </a:p>
          <a:p>
            <a:pPr lvl="1"/>
            <a:r>
              <a:rPr lang="en-IN" sz="1600" dirty="0">
                <a:hlinkClick r:id="rId5"/>
              </a:rPr>
              <a:t>https://</a:t>
            </a:r>
            <a:r>
              <a:rPr lang="en-IN" sz="1600" dirty="0" smtClean="0">
                <a:hlinkClick r:id="rId5"/>
              </a:rPr>
              <a:t>towardsdatascience.com/serving-image-based-deep-learning-models-with-tensorflow-servings-restful-api-d365c16a7dc4</a:t>
            </a:r>
            <a:endParaRPr lang="en-IN" sz="1600" dirty="0" smtClean="0"/>
          </a:p>
        </p:txBody>
      </p:sp>
    </p:spTree>
    <p:extLst>
      <p:ext uri="{BB962C8B-B14F-4D97-AF65-F5344CB8AC3E}">
        <p14:creationId xmlns:p14="http://schemas.microsoft.com/office/powerpoint/2010/main" val="3043382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Usage of </a:t>
            </a:r>
            <a:r>
              <a:rPr lang="en-US" dirty="0" err="1" smtClean="0"/>
              <a:t>TFRecords</a:t>
            </a:r>
            <a:r>
              <a:rPr lang="en-US" dirty="0" smtClean="0"/>
              <a:t>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435280" cy="3891880"/>
          </a:xfrm>
        </p:spPr>
        <p:txBody>
          <a:bodyPr>
            <a:normAutofit fontScale="77500" lnSpcReduction="20000"/>
          </a:bodyPr>
          <a:lstStyle/>
          <a:p>
            <a:r>
              <a:rPr lang="en-US" sz="2600" dirty="0" err="1" smtClean="0"/>
              <a:t>tf.train.Feature</a:t>
            </a:r>
            <a:r>
              <a:rPr lang="en-US" sz="2600" dirty="0" smtClean="0"/>
              <a:t> wraps a list of data of a specific type</a:t>
            </a:r>
          </a:p>
          <a:p>
            <a:pPr marL="400050" lvl="1" indent="0">
              <a:lnSpc>
                <a:spcPct val="220000"/>
              </a:lnSpc>
              <a:buNone/>
            </a:pPr>
            <a:r>
              <a:rPr lang="en-US" sz="2000" dirty="0" smtClean="0"/>
              <a:t>1. </a:t>
            </a:r>
            <a:r>
              <a:rPr lang="en-US" sz="2000" dirty="0" err="1" smtClean="0"/>
              <a:t>tf.train.BytesList</a:t>
            </a:r>
            <a:r>
              <a:rPr lang="en-US" sz="2000" dirty="0" smtClean="0"/>
              <a:t>:</a:t>
            </a:r>
          </a:p>
          <a:p>
            <a:pPr marL="800100" lvl="2" indent="0">
              <a:buNone/>
            </a:pPr>
            <a:r>
              <a:rPr lang="en-US" sz="1600" dirty="0" smtClean="0"/>
              <a:t>  - string</a:t>
            </a:r>
          </a:p>
          <a:p>
            <a:pPr marL="800100" lvl="2" indent="0">
              <a:buNone/>
            </a:pPr>
            <a:r>
              <a:rPr lang="en-US" sz="1600" dirty="0" smtClean="0"/>
              <a:t>  </a:t>
            </a:r>
            <a:r>
              <a:rPr lang="en-US" sz="1600" dirty="0"/>
              <a:t>- </a:t>
            </a:r>
            <a:r>
              <a:rPr lang="en-US" sz="1600" dirty="0" smtClean="0"/>
              <a:t>byte</a:t>
            </a:r>
          </a:p>
          <a:p>
            <a:pPr marL="800100" lvl="2" indent="0">
              <a:buNone/>
            </a:pPr>
            <a:endParaRPr lang="en-US" sz="1600" dirty="0"/>
          </a:p>
          <a:p>
            <a:pPr marL="400050" lvl="1" indent="0">
              <a:buNone/>
            </a:pPr>
            <a:r>
              <a:rPr lang="en-US" sz="2000" dirty="0" smtClean="0"/>
              <a:t>2. </a:t>
            </a:r>
            <a:r>
              <a:rPr lang="en-US" sz="2000" smtClean="0"/>
              <a:t>tf.train.FloatList:</a:t>
            </a:r>
            <a:endParaRPr lang="en-US" sz="2000" dirty="0"/>
          </a:p>
          <a:p>
            <a:pPr marL="800100" lvl="2" indent="0">
              <a:buNone/>
            </a:pPr>
            <a:r>
              <a:rPr lang="en-US" sz="1600" dirty="0"/>
              <a:t>  - </a:t>
            </a:r>
            <a:r>
              <a:rPr lang="en-US" sz="1600" dirty="0" smtClean="0"/>
              <a:t>float (‘float32’)</a:t>
            </a:r>
            <a:endParaRPr lang="en-US" sz="1600" dirty="0"/>
          </a:p>
          <a:p>
            <a:pPr marL="800100" lvl="2" indent="0">
              <a:buNone/>
            </a:pPr>
            <a:r>
              <a:rPr lang="en-US" sz="1600" dirty="0"/>
              <a:t>  - </a:t>
            </a:r>
            <a:r>
              <a:rPr lang="en-US" sz="1600" dirty="0" smtClean="0"/>
              <a:t>double (‘float64’)</a:t>
            </a:r>
          </a:p>
          <a:p>
            <a:pPr marL="800100" lvl="2" indent="0">
              <a:buNone/>
            </a:pPr>
            <a:endParaRPr lang="en-US" sz="1600" dirty="0"/>
          </a:p>
          <a:p>
            <a:pPr marL="400050" lvl="1" indent="0">
              <a:buNone/>
            </a:pPr>
            <a:r>
              <a:rPr lang="en-US" sz="2000" dirty="0" smtClean="0"/>
              <a:t>3. tf.train.Int64List:</a:t>
            </a:r>
            <a:endParaRPr lang="en-US" sz="2000" dirty="0"/>
          </a:p>
          <a:p>
            <a:pPr marL="800100" lvl="2" indent="0">
              <a:buNone/>
            </a:pPr>
            <a:r>
              <a:rPr lang="en-US" sz="1600" dirty="0"/>
              <a:t>  - </a:t>
            </a:r>
            <a:r>
              <a:rPr lang="en-US" sz="1600" dirty="0" smtClean="0"/>
              <a:t>bool</a:t>
            </a:r>
            <a:endParaRPr lang="en-US" sz="1600" dirty="0"/>
          </a:p>
          <a:p>
            <a:pPr marL="800100" lvl="2" indent="0">
              <a:buNone/>
            </a:pPr>
            <a:r>
              <a:rPr lang="en-US" sz="1600" dirty="0"/>
              <a:t>  - </a:t>
            </a:r>
            <a:r>
              <a:rPr lang="en-US" sz="1600" dirty="0" err="1" smtClean="0"/>
              <a:t>enum</a:t>
            </a:r>
            <a:endParaRPr lang="en-US" sz="1600" dirty="0"/>
          </a:p>
          <a:p>
            <a:pPr marL="800100" lvl="2" indent="0">
              <a:buNone/>
            </a:pPr>
            <a:r>
              <a:rPr lang="en-US" sz="1600" dirty="0"/>
              <a:t>  - </a:t>
            </a:r>
            <a:r>
              <a:rPr lang="en-US" sz="1600" dirty="0" smtClean="0"/>
              <a:t>int32</a:t>
            </a:r>
            <a:endParaRPr lang="en-US" sz="1600" dirty="0"/>
          </a:p>
          <a:p>
            <a:pPr marL="800100" lvl="2" indent="0">
              <a:buNone/>
            </a:pPr>
            <a:r>
              <a:rPr lang="en-US" sz="1600" dirty="0"/>
              <a:t>  - </a:t>
            </a:r>
            <a:r>
              <a:rPr lang="en-US" sz="1600" dirty="0" smtClean="0"/>
              <a:t>uint32</a:t>
            </a:r>
            <a:endParaRPr lang="en-US" sz="1600" dirty="0"/>
          </a:p>
          <a:p>
            <a:pPr marL="800100" lvl="2" indent="0">
              <a:buNone/>
            </a:pPr>
            <a:r>
              <a:rPr lang="en-US" sz="1600" dirty="0"/>
              <a:t>  - </a:t>
            </a:r>
            <a:r>
              <a:rPr lang="en-US" sz="1600" dirty="0" smtClean="0"/>
              <a:t>int64</a:t>
            </a:r>
            <a:endParaRPr lang="en-US" sz="1600" dirty="0"/>
          </a:p>
          <a:p>
            <a:pPr marL="800100" lvl="2" indent="0">
              <a:buNone/>
            </a:pPr>
            <a:r>
              <a:rPr lang="en-US" sz="1600" dirty="0"/>
              <a:t>  - </a:t>
            </a:r>
            <a:r>
              <a:rPr lang="en-US" sz="1600" dirty="0" smtClean="0"/>
              <a:t>uint64</a:t>
            </a:r>
          </a:p>
        </p:txBody>
      </p:sp>
    </p:spTree>
    <p:extLst>
      <p:ext uri="{BB962C8B-B14F-4D97-AF65-F5344CB8AC3E}">
        <p14:creationId xmlns:p14="http://schemas.microsoft.com/office/powerpoint/2010/main" val="306154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12387</TotalTime>
  <Words>1269</Words>
  <Application>Microsoft Office PowerPoint</Application>
  <PresentationFormat>On-screen Show (16:9)</PresentationFormat>
  <Paragraphs>288</Paragraphs>
  <Slides>84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Office Theme</vt:lpstr>
      <vt:lpstr>PowerPoint Presentation</vt:lpstr>
      <vt:lpstr>Model construction API’s</vt:lpstr>
      <vt:lpstr>Callbacks</vt:lpstr>
      <vt:lpstr>Custom Layers</vt:lpstr>
      <vt:lpstr>PowerPoint Presentation</vt:lpstr>
      <vt:lpstr>Custom models</vt:lpstr>
      <vt:lpstr>PowerPoint Presentation</vt:lpstr>
      <vt:lpstr>TFRecords</vt:lpstr>
      <vt:lpstr>Usage of TFRecords:</vt:lpstr>
      <vt:lpstr>PowerPoint Presentation</vt:lpstr>
      <vt:lpstr>Handling large datasets  in ML &amp; DL pipelines</vt:lpstr>
      <vt:lpstr>PowerPoint Presentation</vt:lpstr>
      <vt:lpstr>tf.data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 Links</vt:lpstr>
      <vt:lpstr>Computer Vision</vt:lpstr>
      <vt:lpstr>Image classification task</vt:lpstr>
      <vt:lpstr>Reference Links</vt:lpstr>
      <vt:lpstr>PowerPoint Presentation</vt:lpstr>
      <vt:lpstr>PowerPoint Presentation</vt:lpstr>
      <vt:lpstr>Transfer learning</vt:lpstr>
      <vt:lpstr>PowerPoint Presentation</vt:lpstr>
      <vt:lpstr>PowerPoint Presentation</vt:lpstr>
      <vt:lpstr>PowerPoint Presentation</vt:lpstr>
      <vt:lpstr>PowerPoint Presentation</vt:lpstr>
      <vt:lpstr>Reference links</vt:lpstr>
      <vt:lpstr>Object Detection</vt:lpstr>
      <vt:lpstr>PowerPoint Presentation</vt:lpstr>
      <vt:lpstr>Grid detectors</vt:lpstr>
      <vt:lpstr>Universal Bounding Box Regression</vt:lpstr>
      <vt:lpstr>Overlapped Objects</vt:lpstr>
      <vt:lpstr>Anchor boxes</vt:lpstr>
      <vt:lpstr>PowerPoint Presentation</vt:lpstr>
      <vt:lpstr>PowerPoint Presentation</vt:lpstr>
      <vt:lpstr>1 x 1 Grid  with 8 Anchor Boxes </vt:lpstr>
      <vt:lpstr>2 x 2 Grid with 4*8 = 32 Anchor Boxes </vt:lpstr>
      <vt:lpstr>SSD: Single Shot detector</vt:lpstr>
      <vt:lpstr>Detections at different locations</vt:lpstr>
      <vt:lpstr>PowerPoint Presentation</vt:lpstr>
      <vt:lpstr>Anchor box helps in Identifying Objects of different sizes at different sized feature map</vt:lpstr>
      <vt:lpstr>NMS Non Max  Suppression</vt:lpstr>
      <vt:lpstr>Intersection over Union (IOU) Calculation</vt:lpstr>
      <vt:lpstr>Working principle of NMS:</vt:lpstr>
      <vt:lpstr>PowerPoint Presentation</vt:lpstr>
      <vt:lpstr>Regression &amp; Classification Loss Function:</vt:lpstr>
      <vt:lpstr>Softmax Loss (a.k.a. Categorical Cross Entropy Loss)</vt:lpstr>
      <vt:lpstr>PowerPoint Presentation</vt:lpstr>
      <vt:lpstr>Object detection Challenges</vt:lpstr>
      <vt:lpstr>Metrics Object Detection: link</vt:lpstr>
      <vt:lpstr>Tensorflow Object Detection API</vt:lpstr>
      <vt:lpstr>EyeBlink Detection</vt:lpstr>
      <vt:lpstr>Two stage approach  </vt:lpstr>
      <vt:lpstr>SSD approach  </vt:lpstr>
      <vt:lpstr>Training Pipeline for SSD </vt:lpstr>
      <vt:lpstr>Reference Links:</vt:lpstr>
      <vt:lpstr>Image Segmentation</vt:lpstr>
      <vt:lpstr>Usecases</vt:lpstr>
      <vt:lpstr>PowerPoint Presentation</vt:lpstr>
      <vt:lpstr>UNET</vt:lpstr>
      <vt:lpstr>Deeplab</vt:lpstr>
      <vt:lpstr>PowerPoint Presentation</vt:lpstr>
      <vt:lpstr>Reference Links</vt:lpstr>
      <vt:lpstr>PowerPoint Presentation</vt:lpstr>
      <vt:lpstr>PowerPoint Presentation</vt:lpstr>
      <vt:lpstr>PowerPoint Presentation</vt:lpstr>
      <vt:lpstr>Connecting multiple clients</vt:lpstr>
      <vt:lpstr>PowerPoint Presentation</vt:lpstr>
      <vt:lpstr>PowerPoint Presentation</vt:lpstr>
      <vt:lpstr>PowerPoint Presentation</vt:lpstr>
      <vt:lpstr>Saving a Keras model as Saved model</vt:lpstr>
      <vt:lpstr>PowerPoint Presentation</vt:lpstr>
      <vt:lpstr>PowerPoint Presentation</vt:lpstr>
      <vt:lpstr>Reference Links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basics</dc:title>
  <dc:creator>Sairam Alavuru/LGSIA MPS-6(sairam.alavuru@lge.com)</dc:creator>
  <cp:lastModifiedBy>Sairam Alavuru/LGSIA MPS-6(sairam.alavuru@lge.com)</cp:lastModifiedBy>
  <cp:revision>95</cp:revision>
  <dcterms:created xsi:type="dcterms:W3CDTF">2021-05-26T05:45:36Z</dcterms:created>
  <dcterms:modified xsi:type="dcterms:W3CDTF">2021-06-11T13:00:48Z</dcterms:modified>
</cp:coreProperties>
</file>